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462" r:id="rId3"/>
    <p:sldId id="480" r:id="rId4"/>
    <p:sldId id="481" r:id="rId5"/>
    <p:sldId id="482" r:id="rId6"/>
    <p:sldId id="483" r:id="rId7"/>
    <p:sldId id="484" r:id="rId8"/>
    <p:sldId id="485" r:id="rId9"/>
    <p:sldId id="490" r:id="rId10"/>
    <p:sldId id="487" r:id="rId11"/>
    <p:sldId id="464" r:id="rId12"/>
    <p:sldId id="470" r:id="rId13"/>
    <p:sldId id="471" r:id="rId14"/>
    <p:sldId id="472" r:id="rId15"/>
    <p:sldId id="465" r:id="rId16"/>
    <p:sldId id="473" r:id="rId17"/>
    <p:sldId id="474" r:id="rId18"/>
    <p:sldId id="475" r:id="rId19"/>
    <p:sldId id="466" r:id="rId20"/>
    <p:sldId id="468" r:id="rId21"/>
    <p:sldId id="469" r:id="rId22"/>
    <p:sldId id="467" r:id="rId23"/>
    <p:sldId id="476" r:id="rId24"/>
    <p:sldId id="488" r:id="rId25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2EA3E42-593B-41EC-A447-1B8652BE96B1}">
          <p14:sldIdLst>
            <p14:sldId id="256"/>
            <p14:sldId id="462"/>
            <p14:sldId id="480"/>
            <p14:sldId id="481"/>
            <p14:sldId id="482"/>
            <p14:sldId id="483"/>
            <p14:sldId id="484"/>
            <p14:sldId id="485"/>
            <p14:sldId id="490"/>
            <p14:sldId id="487"/>
            <p14:sldId id="464"/>
            <p14:sldId id="470"/>
            <p14:sldId id="471"/>
            <p14:sldId id="472"/>
            <p14:sldId id="465"/>
            <p14:sldId id="473"/>
            <p14:sldId id="474"/>
            <p14:sldId id="475"/>
            <p14:sldId id="466"/>
            <p14:sldId id="468"/>
            <p14:sldId id="469"/>
            <p14:sldId id="467"/>
            <p14:sldId id="476"/>
          </p14:sldIdLst>
        </p14:section>
        <p14:section name="Backup" id="{1DCB699E-557A-40AC-8765-0EA7F8896862}">
          <p14:sldIdLst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3" userDrawn="1">
          <p15:clr>
            <a:srgbClr val="A4A3A4"/>
          </p15:clr>
        </p15:guide>
        <p15:guide id="2" orient="horz" pos="1752" userDrawn="1">
          <p15:clr>
            <a:srgbClr val="A4A3A4"/>
          </p15:clr>
        </p15:guide>
        <p15:guide id="3" orient="horz" pos="819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Jungmann" initials="A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A80"/>
    <a:srgbClr val="3E3D40"/>
    <a:srgbClr val="EDD047"/>
    <a:srgbClr val="96AE24"/>
    <a:srgbClr val="00526A"/>
    <a:srgbClr val="F3CE81"/>
    <a:srgbClr val="EEF9F4"/>
    <a:srgbClr val="16316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82305" autoAdjust="0"/>
  </p:normalViewPr>
  <p:slideViewPr>
    <p:cSldViewPr showGuides="1">
      <p:cViewPr>
        <p:scale>
          <a:sx n="100" d="100"/>
          <a:sy n="100" d="100"/>
        </p:scale>
        <p:origin x="1350" y="264"/>
      </p:cViewPr>
      <p:guideLst>
        <p:guide orient="horz" pos="573"/>
        <p:guide orient="horz" pos="1752"/>
        <p:guide orient="horz" pos="819"/>
        <p:guide pos="6068"/>
        <p:guide pos="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3" d="100"/>
          <a:sy n="93" d="100"/>
        </p:scale>
        <p:origin x="3726" y="78"/>
      </p:cViewPr>
      <p:guideLst>
        <p:guide orient="horz" pos="3127"/>
        <p:guide pos="2142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9" y="0"/>
            <a:ext cx="2944958" cy="496888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E68A63F-10D4-4420-A694-041EF7154B50}" type="datetimeFigureOut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9" y="9428164"/>
            <a:ext cx="2944958" cy="496887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B4B3EC6-F0AA-4A07-AB19-B6C3B43C52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072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9" y="0"/>
            <a:ext cx="2944958" cy="496888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AC5D8ED-69DE-460E-A8D1-15F6FA3185F7}" type="datetimeFigureOut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5" rIns="92128" bIns="4606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2128" tIns="46065" rIns="92128" bIns="4606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9" y="9428164"/>
            <a:ext cx="2944958" cy="496887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F120EA8-E0E5-4AC3-84C6-88E5261829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6275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89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78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9750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71549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0656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946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5380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="1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3F73-6A1A-2D41-B337-79B6059ACC4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7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3F73-6A1A-2D41-B337-79B6059ACC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28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42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10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4579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039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346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955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35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6076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2866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1310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4653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2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25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31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51" y="2241734"/>
            <a:ext cx="4971298" cy="2026924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7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2 Fläche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908720"/>
            <a:ext cx="4680520" cy="540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908720"/>
            <a:ext cx="4679950" cy="540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1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2 Fläche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1268760"/>
            <a:ext cx="467995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9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2 Fläche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Rechteck 16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1268760"/>
            <a:ext cx="467995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Bild recht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960023" y="908050"/>
            <a:ext cx="4672927" cy="540127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7" name="Rechteck 6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908720"/>
            <a:ext cx="4680520" cy="540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Bild recht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960023" y="1268760"/>
            <a:ext cx="4672927" cy="504055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Bild recht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Rechteck 16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960023" y="1268760"/>
            <a:ext cx="4672927" cy="504055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0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4 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908720"/>
            <a:ext cx="4680520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908720"/>
            <a:ext cx="4679950" cy="2736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4953000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74752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8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4 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23762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1268760"/>
            <a:ext cx="4679950" cy="23762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4953000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74752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4 Flä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Rechteck 16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72480" y="1268760"/>
            <a:ext cx="4680520" cy="23762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953000" y="1268760"/>
            <a:ext cx="4679950" cy="23762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4953000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274752" y="3645024"/>
            <a:ext cx="4679950" cy="26642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64859" y="4005000"/>
            <a:ext cx="4942363" cy="28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rgbClr val="3E3D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860" y="2690556"/>
            <a:ext cx="9360470" cy="1170492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>
              <a:defRPr sz="3900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56734" r="365" b="25057"/>
          <a:stretch/>
        </p:blipFill>
        <p:spPr>
          <a:xfrm>
            <a:off x="272480" y="2234360"/>
            <a:ext cx="4934743" cy="36909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2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Rechteck 16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268617" y="2687834"/>
            <a:ext cx="9261268" cy="583438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>
              <a:defRPr sz="3900" i="0">
                <a:solidFill>
                  <a:srgbClr val="00526A"/>
                </a:solidFill>
                <a:effectLst/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56734" r="365" b="25057"/>
          <a:stretch/>
        </p:blipFill>
        <p:spPr>
          <a:xfrm>
            <a:off x="276237" y="2234360"/>
            <a:ext cx="4934743" cy="369094"/>
          </a:xfrm>
          <a:prstGeom prst="rect">
            <a:avLst/>
          </a:prstGeom>
        </p:spPr>
      </p:pic>
      <p:sp>
        <p:nvSpPr>
          <p:cNvPr id="7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268617" y="3431664"/>
            <a:ext cx="9288703" cy="2733640"/>
          </a:xfrm>
          <a:prstGeom prst="rect">
            <a:avLst/>
          </a:prstGeom>
        </p:spPr>
        <p:txBody>
          <a:bodyPr lIns="0" tIns="0" rIns="0" bIns="0"/>
          <a:lstStyle>
            <a:lvl1pPr marL="0" indent="0" defTabSz="715963">
              <a:buNone/>
              <a:defRPr sz="2000" b="1" baseline="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None/>
              <a:defRPr>
                <a:solidFill>
                  <a:schemeClr val="tx1"/>
                </a:solidFill>
              </a:defRPr>
            </a:lvl4pPr>
            <a:lvl5pPr marL="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Marie Christin Platenius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E-Mail: sfb901@uni-paderborn.de</a:t>
            </a:r>
          </a:p>
          <a:p>
            <a:pPr lvl="1"/>
            <a:r>
              <a:rPr lang="de-DE" dirty="0" smtClean="0"/>
              <a:t>URL:	  sfb901.upb.de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G_3_1zeiliger 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65252" y="980728"/>
            <a:ext cx="9359900" cy="53285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8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6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Re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64860" y="4437000"/>
            <a:ext cx="4500594" cy="2732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rgbClr val="3E3D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860" y="2690556"/>
            <a:ext cx="9360470" cy="1170492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>
              <a:defRPr sz="3900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56734" r="365" b="25057"/>
          <a:stretch/>
        </p:blipFill>
        <p:spPr>
          <a:xfrm>
            <a:off x="272480" y="2234360"/>
            <a:ext cx="4934743" cy="369094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264860" y="4005883"/>
            <a:ext cx="9360470" cy="287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accent2"/>
                </a:solidFill>
              </a:defRPr>
            </a:lvl1pPr>
            <a:lvl2pPr marL="180975" indent="0">
              <a:buFontTx/>
              <a:buNone/>
              <a:defRPr>
                <a:solidFill>
                  <a:srgbClr val="00526A"/>
                </a:solidFill>
              </a:defRPr>
            </a:lvl2pPr>
            <a:lvl3pPr marL="361950" indent="0">
              <a:buFontTx/>
              <a:buNone/>
              <a:defRPr>
                <a:solidFill>
                  <a:srgbClr val="00526A"/>
                </a:solidFill>
              </a:defRPr>
            </a:lvl3pPr>
            <a:lvl4pPr marL="542925" indent="0">
              <a:buFontTx/>
              <a:buNone/>
              <a:defRPr>
                <a:solidFill>
                  <a:srgbClr val="00526A"/>
                </a:solidFill>
              </a:defRPr>
            </a:lvl4pPr>
            <a:lvl5pPr marL="714375" indent="0">
              <a:buFontTx/>
              <a:buNone/>
              <a:defRPr>
                <a:solidFill>
                  <a:srgbClr val="00526A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8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1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908720"/>
            <a:ext cx="9359900" cy="540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5" name="Rechteck 4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8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1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1268760"/>
            <a:ext cx="935990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1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1268760"/>
            <a:ext cx="9359900" cy="504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4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eilen Titel - 2 Fläch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908720"/>
            <a:ext cx="9359900" cy="259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65252" y="3501008"/>
            <a:ext cx="9359900" cy="2808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5" name="Rechteck 4"/>
          <p:cNvSpPr>
            <a:spLocks/>
          </p:cNvSpPr>
          <p:nvPr userDrawn="1"/>
        </p:nvSpPr>
        <p:spPr bwMode="auto">
          <a:xfrm>
            <a:off x="273050" y="62068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7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Zeilen Titel - 2 Fläch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1268760"/>
            <a:ext cx="9359900" cy="22322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870" y="169902"/>
            <a:ext cx="8828080" cy="7381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726" y="22253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65252" y="3501008"/>
            <a:ext cx="9359900" cy="2808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3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,5 Zeilen Titel - 2 Fläch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054" y="169972"/>
            <a:ext cx="8828896" cy="3860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rgbClr val="00526A"/>
              </a:buClr>
              <a:buSzPct val="215000"/>
              <a:buFontTx/>
              <a:buNone/>
              <a:defRPr sz="2300" i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72480" y="222608"/>
            <a:ext cx="280800" cy="280800"/>
          </a:xfrm>
          <a:prstGeom prst="rect">
            <a:avLst/>
          </a:prstGeom>
          <a:solidFill>
            <a:srgbClr val="00526A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804054" y="593233"/>
            <a:ext cx="8828896" cy="28803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18097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/>
          </p:cNvSpPr>
          <p:nvPr userDrawn="1"/>
        </p:nvSpPr>
        <p:spPr bwMode="auto">
          <a:xfrm>
            <a:off x="273050" y="960338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65252" y="3501008"/>
            <a:ext cx="9359900" cy="28083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266000" y="1268760"/>
            <a:ext cx="9359900" cy="22322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6700" indent="-266700">
              <a:buClr>
                <a:schemeClr val="accent1"/>
              </a:buClr>
              <a:buSzPct val="120000"/>
              <a:buFont typeface="Arial" pitchFamily="34" charset="0"/>
              <a:buChar char="■"/>
              <a:defRPr sz="2400" b="0">
                <a:solidFill>
                  <a:schemeClr val="tx1"/>
                </a:solidFill>
              </a:defRPr>
            </a:lvl1pPr>
            <a:lvl2pPr marL="808038" indent="-266700">
              <a:buClr>
                <a:schemeClr val="accent2"/>
              </a:buClr>
              <a:buSzPct val="120000"/>
              <a:buFont typeface="Arial" pitchFamily="34" charset="0"/>
              <a:buChar char="■"/>
              <a:defRPr sz="2000" b="0">
                <a:solidFill>
                  <a:schemeClr val="tx1"/>
                </a:solidFill>
              </a:defRPr>
            </a:lvl2pPr>
            <a:lvl3pPr marL="1341438" indent="-266700">
              <a:buClr>
                <a:schemeClr val="accent3"/>
              </a:buClr>
              <a:buSzPct val="120000"/>
              <a:buFont typeface="Arial" pitchFamily="34" charset="0"/>
              <a:buChar char="■"/>
              <a:defRPr sz="1800" b="0">
                <a:solidFill>
                  <a:schemeClr val="tx1"/>
                </a:solidFill>
              </a:defRPr>
            </a:lvl3pPr>
            <a:lvl4pPr marL="1616075" indent="266700">
              <a:buClr>
                <a:schemeClr val="accent4"/>
              </a:buClr>
              <a:buSzPct val="120000"/>
              <a:buFont typeface="Arial" pitchFamily="34" charset="0"/>
              <a:buChar char="■"/>
              <a:defRPr sz="1600" b="0">
                <a:solidFill>
                  <a:schemeClr val="tx1"/>
                </a:solidFill>
              </a:defRPr>
            </a:lvl4pPr>
            <a:lvl5pPr marL="2422525" indent="-266700">
              <a:buClr>
                <a:schemeClr val="accent5"/>
              </a:buClr>
              <a:buSzPct val="120000"/>
              <a:buFont typeface="Arial" pitchFamily="34" charset="0"/>
              <a:buChar char="■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1"/>
          <p:cNvSpPr>
            <a:spLocks noChangeArrowheads="1"/>
          </p:cNvSpPr>
          <p:nvPr/>
        </p:nvSpPr>
        <p:spPr bwMode="auto">
          <a:xfrm rot="16200000">
            <a:off x="-2083593" y="4461669"/>
            <a:ext cx="4330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chemeClr val="bg1"/>
                </a:solidFill>
                <a:latin typeface="Arial" pitchFamily="34" charset="0"/>
              </a:rPr>
              <a:t>© Heinz Nixdorf Institut, Universität Paderborn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05" y="6447453"/>
            <a:ext cx="897908" cy="366099"/>
          </a:xfrm>
          <a:prstGeom prst="rect">
            <a:avLst/>
          </a:prstGeom>
        </p:spPr>
      </p:pic>
      <p:sp>
        <p:nvSpPr>
          <p:cNvPr id="30" name="Rechteck 29"/>
          <p:cNvSpPr>
            <a:spLocks/>
          </p:cNvSpPr>
          <p:nvPr/>
        </p:nvSpPr>
        <p:spPr bwMode="auto">
          <a:xfrm>
            <a:off x="273050" y="6302891"/>
            <a:ext cx="9359900" cy="45719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sp>
        <p:nvSpPr>
          <p:cNvPr id="31" name="Rechteck 30"/>
          <p:cNvSpPr>
            <a:spLocks/>
          </p:cNvSpPr>
          <p:nvPr/>
        </p:nvSpPr>
        <p:spPr bwMode="auto">
          <a:xfrm>
            <a:off x="273050" y="85313"/>
            <a:ext cx="9359900" cy="3600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84" y="6451351"/>
            <a:ext cx="1332000" cy="350069"/>
          </a:xfrm>
          <a:prstGeom prst="rect">
            <a:avLst/>
          </a:prstGeom>
        </p:spPr>
      </p:pic>
      <p:sp>
        <p:nvSpPr>
          <p:cNvPr id="32" name="Textplatzhalter 4"/>
          <p:cNvSpPr txBox="1">
            <a:spLocks/>
          </p:cNvSpPr>
          <p:nvPr userDrawn="1"/>
        </p:nvSpPr>
        <p:spPr>
          <a:xfrm>
            <a:off x="273000" y="6381000"/>
            <a:ext cx="72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de-DE" sz="1000" b="1" kern="1200" smtClean="0">
                <a:solidFill>
                  <a:srgbClr val="00526A"/>
                </a:solidFill>
                <a:effectLst/>
                <a:latin typeface="+mn-lt"/>
                <a:ea typeface="+mn-ea"/>
                <a:cs typeface="+mn-cs"/>
              </a:defRPr>
            </a:lvl1pPr>
            <a:lvl2pPr marL="180975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50825"/>
            <a:fld id="{3D65A57D-B72A-4F5F-9CDC-D4CA3801C90B}" type="slidenum">
              <a:rPr lang="de-DE" sz="1200" b="0" smtClean="0">
                <a:solidFill>
                  <a:schemeClr val="accent2"/>
                </a:solidFill>
              </a:rPr>
              <a:pPr defTabSz="250825"/>
              <a:t>‹Nr.›</a:t>
            </a:fld>
            <a:r>
              <a:rPr lang="de-DE" sz="1200" b="0" dirty="0" smtClean="0">
                <a:solidFill>
                  <a:schemeClr val="accent2"/>
                </a:solidFill>
              </a:rPr>
              <a:t>	</a:t>
            </a:r>
          </a:p>
          <a:p>
            <a:pPr defTabSz="250825"/>
            <a:endParaRPr lang="de-DE" sz="1200" b="0" dirty="0">
              <a:solidFill>
                <a:schemeClr val="accent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992999" y="6381000"/>
            <a:ext cx="6056563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200" b="0">
                <a:solidFill>
                  <a:schemeClr val="accent2"/>
                </a:solidFill>
                <a:effectLst/>
                <a:latin typeface="+mn-lt"/>
              </a:defRPr>
            </a:lvl1pPr>
          </a:lstStyle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96" r:id="rId2"/>
    <p:sldLayoutId id="2147484085" r:id="rId3"/>
    <p:sldLayoutId id="2147484108" r:id="rId4"/>
    <p:sldLayoutId id="2147484109" r:id="rId5"/>
    <p:sldLayoutId id="2147484110" r:id="rId6"/>
    <p:sldLayoutId id="2147484089" r:id="rId7"/>
    <p:sldLayoutId id="2147484092" r:id="rId8"/>
    <p:sldLayoutId id="2147484098" r:id="rId9"/>
    <p:sldLayoutId id="2147484097" r:id="rId10"/>
    <p:sldLayoutId id="2147484088" r:id="rId11"/>
    <p:sldLayoutId id="2147484099" r:id="rId12"/>
    <p:sldLayoutId id="2147484091" r:id="rId13"/>
    <p:sldLayoutId id="2147484100" r:id="rId14"/>
    <p:sldLayoutId id="2147484101" r:id="rId15"/>
    <p:sldLayoutId id="2147484102" r:id="rId16"/>
    <p:sldLayoutId id="2147484103" r:id="rId17"/>
    <p:sldLayoutId id="2147484104" r:id="rId18"/>
    <p:sldLayoutId id="2147484105" r:id="rId19"/>
    <p:sldLayoutId id="2147484106" r:id="rId20"/>
    <p:sldLayoutId id="2147484107" r:id="rId21"/>
    <p:sldLayoutId id="2147484084" r:id="rId22"/>
    <p:sldLayoutId id="2147484311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1" kern="1200">
          <a:solidFill>
            <a:srgbClr val="003A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4.WMF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49.emf"/><Relationship Id="rId3" Type="http://schemas.openxmlformats.org/officeDocument/2006/relationships/image" Target="../media/image44.png"/><Relationship Id="rId7" Type="http://schemas.openxmlformats.org/officeDocument/2006/relationships/image" Target="../media/image1080.png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0.png"/><Relationship Id="rId11" Type="http://schemas.openxmlformats.org/officeDocument/2006/relationships/image" Target="../media/image47.emf"/><Relationship Id="rId10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1100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jpe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64860" y="4437000"/>
            <a:ext cx="4904140" cy="288000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Marie Christin Platenius, M. Sc.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</a:rPr>
              <a:t>Softwaretechnik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</a:rPr>
              <a:t>Heinz Nixdorf Institut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</a:rPr>
              <a:t>Universität Paderborn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</a:rPr>
              <a:t>m.platenius@upb.de</a:t>
            </a:r>
            <a:endParaRPr lang="de-D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On-The-Fly </a:t>
            </a:r>
            <a:r>
              <a:rPr lang="de-DE" dirty="0" smtClean="0"/>
              <a:t>Computing: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64860" y="3429883"/>
            <a:ext cx="9360470" cy="287117"/>
          </a:xfrm>
        </p:spPr>
        <p:txBody>
          <a:bodyPr>
            <a:normAutofit fontScale="92500" lnSpcReduction="20000"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Cloud-basierte IT-Dienstleistungen in dynamischen Märkten</a:t>
            </a:r>
          </a:p>
        </p:txBody>
      </p:sp>
    </p:spTree>
    <p:extLst>
      <p:ext uri="{BB962C8B-B14F-4D97-AF65-F5344CB8AC3E}">
        <p14:creationId xmlns:p14="http://schemas.microsoft.com/office/powerpoint/2010/main" val="30789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SFB 901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1000" y="4748671"/>
            <a:ext cx="6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17 (Jun.-) Professoren (Info + </a:t>
            </a:r>
            <a:r>
              <a:rPr lang="de-DE" dirty="0" err="1">
                <a:latin typeface="Arial Narrow" panose="020B0606020202030204" pitchFamily="34" charset="0"/>
              </a:rPr>
              <a:t>Winfo</a:t>
            </a:r>
            <a:r>
              <a:rPr lang="de-DE" dirty="0">
                <a:latin typeface="Arial Narrow" panose="020B0606020202030204" pitchFamily="34" charset="0"/>
              </a:rPr>
              <a:t> + </a:t>
            </a:r>
            <a:r>
              <a:rPr lang="de-DE" dirty="0" err="1">
                <a:latin typeface="Arial Narrow" panose="020B0606020202030204" pitchFamily="34" charset="0"/>
              </a:rPr>
              <a:t>Wiwi</a:t>
            </a:r>
            <a:r>
              <a:rPr lang="de-DE" dirty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40 beteiligte Wiss. Mitarbeitende </a:t>
            </a:r>
            <a:r>
              <a:rPr lang="de-DE" dirty="0" smtClean="0">
                <a:latin typeface="Arial Narrow" panose="020B0606020202030204" pitchFamily="34" charset="0"/>
              </a:rPr>
              <a:t>aktuell </a:t>
            </a:r>
            <a:r>
              <a:rPr lang="de-DE" dirty="0">
                <a:latin typeface="Arial Narrow" panose="020B0606020202030204" pitchFamily="34" charset="0"/>
              </a:rPr>
              <a:t>	(</a:t>
            </a:r>
            <a:r>
              <a:rPr lang="de-DE" dirty="0">
                <a:latin typeface="Arial Narrow" panose="020B0606020202030204" pitchFamily="34" charset="0"/>
                <a:sym typeface="Wingdings" panose="05000000000000000000" pitchFamily="2" charset="2"/>
              </a:rPr>
              <a:t>30,0% weiblich)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 Narrow" panose="020B0606020202030204" pitchFamily="34" charset="0"/>
              </a:rPr>
              <a:t>186 Publikationen in den ersten 4 Jahren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+ 18 </a:t>
            </a:r>
            <a:r>
              <a:rPr lang="de-DE" dirty="0">
                <a:latin typeface="Arial Narrow" panose="020B0606020202030204" pitchFamily="34" charset="0"/>
              </a:rPr>
              <a:t>Dissertationen, 57 Masterarbeiten, 68 BA-Arbeiten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19106" r="6390" b="3124"/>
          <a:stretch/>
        </p:blipFill>
        <p:spPr>
          <a:xfrm>
            <a:off x="-56733" y="621000"/>
            <a:ext cx="9977734" cy="574051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-375000" y="477000"/>
            <a:ext cx="10944000" cy="2880000"/>
          </a:xfrm>
          <a:prstGeom prst="rect">
            <a:avLst/>
          </a:prstGeom>
          <a:solidFill>
            <a:srgbClr val="FFFFFF">
              <a:alpha val="83137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3" b="-2231"/>
          <a:stretch/>
        </p:blipFill>
        <p:spPr>
          <a:xfrm>
            <a:off x="705000" y="855667"/>
            <a:ext cx="3168000" cy="1349333"/>
          </a:xfrm>
          <a:prstGeom prst="rect">
            <a:avLst/>
          </a:prstGeom>
          <a:ln w="28575">
            <a:noFill/>
          </a:ln>
        </p:spPr>
      </p:pic>
      <p:pic>
        <p:nvPicPr>
          <p:cNvPr id="11" name="Picture 2" descr="http://dfg.de/zentralablage/bilder/service/bildarchiv/dfg_schriftzug/dfg_logo_schriftzug_blau_458_7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3" y="2339989"/>
            <a:ext cx="4214021" cy="6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4805638" y="477000"/>
            <a:ext cx="48273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Laufzeit</a:t>
            </a:r>
            <a:r>
              <a:rPr lang="de-DE" sz="2000" dirty="0">
                <a:latin typeface="Arial Narrow" panose="020B0606020202030204" pitchFamily="34" charset="0"/>
              </a:rPr>
              <a:t>: seit 2011 (aktuell 2. </a:t>
            </a:r>
            <a:r>
              <a:rPr lang="de-DE" sz="2000" dirty="0" smtClean="0">
                <a:latin typeface="Arial Narrow" panose="020B0606020202030204" pitchFamily="34" charset="0"/>
              </a:rPr>
              <a:t>Förderphase)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Grundlagenforschung in 10 Teilprojekten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17 Professoren (Info + </a:t>
            </a:r>
            <a:r>
              <a:rPr lang="de-DE" sz="2000" dirty="0" err="1" smtClean="0">
                <a:latin typeface="Arial Narrow" panose="020B0606020202030204" pitchFamily="34" charset="0"/>
              </a:rPr>
              <a:t>Winfo</a:t>
            </a:r>
            <a:r>
              <a:rPr lang="de-DE" sz="2000" dirty="0" smtClean="0">
                <a:latin typeface="Arial Narrow" panose="020B0606020202030204" pitchFamily="34" charset="0"/>
              </a:rPr>
              <a:t> + </a:t>
            </a:r>
            <a:r>
              <a:rPr lang="de-DE" sz="2000" dirty="0" err="1" smtClean="0">
                <a:latin typeface="Arial Narrow" panose="020B0606020202030204" pitchFamily="34" charset="0"/>
              </a:rPr>
              <a:t>Wiwi</a:t>
            </a:r>
            <a:r>
              <a:rPr lang="de-DE" sz="2000" dirty="0" smtClean="0">
                <a:latin typeface="Arial Narrow" panose="020B0606020202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40 wiss. Mitarbeiter (30% </a:t>
            </a:r>
            <a:r>
              <a:rPr lang="de-DE" sz="2000" dirty="0" err="1" smtClean="0">
                <a:latin typeface="Arial Narrow" panose="020B0606020202030204" pitchFamily="34" charset="0"/>
              </a:rPr>
              <a:t>weibl</a:t>
            </a:r>
            <a:r>
              <a:rPr lang="de-DE" sz="2000" dirty="0" smtClean="0">
                <a:latin typeface="Arial Narrow" panose="020B060602020203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Interdisziplinäre Forschung</a:t>
            </a:r>
            <a:endParaRPr lang="de-DE" sz="20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Arbeitskreise </a:t>
            </a:r>
            <a:r>
              <a:rPr lang="de-DE" sz="2000" dirty="0">
                <a:latin typeface="Arial Narrow" panose="020B0606020202030204" pitchFamily="34" charset="0"/>
              </a:rPr>
              <a:t>und </a:t>
            </a:r>
            <a:r>
              <a:rPr lang="de-DE" sz="2000" dirty="0" err="1" smtClean="0">
                <a:latin typeface="Arial Narrow" panose="020B0606020202030204" pitchFamily="34" charset="0"/>
              </a:rPr>
              <a:t>Querschnittsthemenn</a:t>
            </a:r>
            <a:endParaRPr lang="de-DE" sz="2000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 Narrow" panose="020B0606020202030204" pitchFamily="34" charset="0"/>
              </a:rPr>
              <a:t>Entwicklung </a:t>
            </a:r>
            <a:r>
              <a:rPr lang="de-DE" sz="2000" dirty="0">
                <a:latin typeface="Arial Narrow" panose="020B0606020202030204" pitchFamily="34" charset="0"/>
              </a:rPr>
              <a:t>von Tools &amp; </a:t>
            </a:r>
            <a:r>
              <a:rPr lang="de-DE" sz="2000" dirty="0" smtClean="0">
                <a:latin typeface="Arial Narrow" panose="020B0606020202030204" pitchFamily="34" charset="0"/>
              </a:rPr>
              <a:t>Demonstratoren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186 Publikationen </a:t>
            </a:r>
            <a:r>
              <a:rPr lang="de-DE" sz="2000" dirty="0" smtClean="0">
                <a:latin typeface="Arial Narrow" panose="020B0606020202030204" pitchFamily="34" charset="0"/>
              </a:rPr>
              <a:t>(4 Jahre)</a:t>
            </a:r>
            <a:endParaRPr lang="de-DE" sz="20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+ 18 Dissertationen, 57 </a:t>
            </a:r>
            <a:r>
              <a:rPr lang="de-DE" sz="2000" dirty="0" smtClean="0">
                <a:latin typeface="Arial Narrow" panose="020B0606020202030204" pitchFamily="34" charset="0"/>
              </a:rPr>
              <a:t>MAs, </a:t>
            </a:r>
            <a:r>
              <a:rPr lang="de-DE" sz="2000" dirty="0">
                <a:latin typeface="Arial Narrow" panose="020B0606020202030204" pitchFamily="34" charset="0"/>
              </a:rPr>
              <a:t>68 </a:t>
            </a:r>
            <a:r>
              <a:rPr lang="de-DE" sz="2000" dirty="0" smtClean="0">
                <a:latin typeface="Arial Narrow" panose="020B0606020202030204" pitchFamily="34" charset="0"/>
              </a:rPr>
              <a:t>BAs</a:t>
            </a:r>
            <a:endParaRPr lang="de-DE" sz="20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 smtClean="0">
              <a:latin typeface="Arial Narrow" panose="020B0606020202030204" pitchFamily="34" charset="0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0" name="Gerader Verbinder 69"/>
          <p:cNvSpPr/>
          <p:nvPr/>
        </p:nvSpPr>
        <p:spPr>
          <a:xfrm>
            <a:off x="276176" y="1838137"/>
            <a:ext cx="0" cy="374144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>
            <a:off x="380105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>
            <a:off x="276176" y="1197000"/>
            <a:ext cx="2078578" cy="1009593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On-The-Fly Computing – Überblick</a:t>
            </a:r>
            <a:endParaRPr lang="de-DE" sz="2400" kern="1200" dirty="0"/>
          </a:p>
        </p:txBody>
      </p:sp>
      <p:sp>
        <p:nvSpPr>
          <p:cNvPr id="74" name="Gerader Verbinder 73"/>
          <p:cNvSpPr/>
          <p:nvPr/>
        </p:nvSpPr>
        <p:spPr>
          <a:xfrm>
            <a:off x="2701182" y="2420999"/>
            <a:ext cx="0" cy="3165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hteck 75"/>
          <p:cNvSpPr/>
          <p:nvPr/>
        </p:nvSpPr>
        <p:spPr>
          <a:xfrm>
            <a:off x="2805111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>
            <a:off x="2701182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/>
              <a:t>Fuzzy</a:t>
            </a:r>
            <a:r>
              <a:rPr lang="de-DE" sz="2000" kern="1200" dirty="0" smtClean="0"/>
              <a:t> Service </a:t>
            </a:r>
            <a:r>
              <a:rPr lang="de-DE" sz="2000" kern="1200" dirty="0" err="1" smtClean="0"/>
              <a:t>Matching</a:t>
            </a:r>
            <a:endParaRPr lang="de-DE" sz="2000" kern="1200" dirty="0"/>
          </a:p>
        </p:txBody>
      </p:sp>
      <p:sp>
        <p:nvSpPr>
          <p:cNvPr id="78" name="Gerader Verbinder 77"/>
          <p:cNvSpPr/>
          <p:nvPr/>
        </p:nvSpPr>
        <p:spPr>
          <a:xfrm>
            <a:off x="5126188" y="2421000"/>
            <a:ext cx="0" cy="316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hteck 79"/>
          <p:cNvSpPr/>
          <p:nvPr/>
        </p:nvSpPr>
        <p:spPr>
          <a:xfrm>
            <a:off x="5230117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ihandform 80"/>
          <p:cNvSpPr/>
          <p:nvPr/>
        </p:nvSpPr>
        <p:spPr>
          <a:xfrm>
            <a:off x="5126188" y="2413172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smtClean="0"/>
              <a:t>Skalierbarkeits- und Elastizitäts-analyse</a:t>
            </a:r>
            <a:endParaRPr lang="de-DE" sz="2000" kern="1200" dirty="0"/>
          </a:p>
        </p:txBody>
      </p:sp>
      <p:sp>
        <p:nvSpPr>
          <p:cNvPr id="82" name="Gerader Verbinder 81"/>
          <p:cNvSpPr/>
          <p:nvPr/>
        </p:nvSpPr>
        <p:spPr>
          <a:xfrm>
            <a:off x="7551194" y="2413171"/>
            <a:ext cx="0" cy="31732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hteck 82"/>
          <p:cNvSpPr/>
          <p:nvPr/>
        </p:nvSpPr>
        <p:spPr>
          <a:xfrm>
            <a:off x="7655123" y="3617352"/>
            <a:ext cx="1967789" cy="1683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hteck 83"/>
          <p:cNvSpPr/>
          <p:nvPr/>
        </p:nvSpPr>
        <p:spPr>
          <a:xfrm>
            <a:off x="7655123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ihandform 84"/>
          <p:cNvSpPr/>
          <p:nvPr/>
        </p:nvSpPr>
        <p:spPr>
          <a:xfrm>
            <a:off x="7551194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de-DE" sz="2000" dirty="0"/>
              <a:t>TE für günstige Rechenzentren- Netzwerke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99466" y="1197000"/>
            <a:ext cx="6933483" cy="1016457"/>
            <a:chOff x="3176" y="729421"/>
            <a:chExt cx="2078578" cy="415715"/>
          </a:xfrm>
        </p:grpSpPr>
        <p:sp>
          <p:nvSpPr>
            <p:cNvPr id="10" name="Rechteck 9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Aktuelle Forschungsherausforderungen</a:t>
              </a:r>
              <a:endParaRPr lang="de-DE" sz="2400" kern="1200" dirty="0"/>
            </a:p>
          </p:txBody>
        </p:sp>
      </p:grp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08" b="-65876"/>
          <a:stretch/>
        </p:blipFill>
        <p:spPr>
          <a:xfrm>
            <a:off x="401581" y="2429389"/>
            <a:ext cx="1959419" cy="165600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91" name="Rechteck 90"/>
          <p:cNvSpPr/>
          <p:nvPr/>
        </p:nvSpPr>
        <p:spPr bwMode="auto">
          <a:xfrm>
            <a:off x="2577000" y="2277000"/>
            <a:ext cx="2345250" cy="3456000"/>
          </a:xfrm>
          <a:prstGeom prst="rect">
            <a:avLst/>
          </a:prstGeom>
          <a:noFill/>
          <a:ln w="57150">
            <a:solidFill>
              <a:srgbClr val="E5D85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smtClean="0">
              <a:solidFill>
                <a:srgbClr val="000000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3116" r="3164"/>
          <a:stretch/>
        </p:blipFill>
        <p:spPr>
          <a:xfrm>
            <a:off x="5241000" y="3629002"/>
            <a:ext cx="1944000" cy="1671578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/>
          <a:srcRect l="3093" r="4165"/>
          <a:stretch/>
        </p:blipFill>
        <p:spPr>
          <a:xfrm>
            <a:off x="2815994" y="3614750"/>
            <a:ext cx="1944000" cy="168625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969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6"/>
          <p:cNvSpPr/>
          <p:nvPr/>
        </p:nvSpPr>
        <p:spPr bwMode="auto">
          <a:xfrm>
            <a:off x="353950" y="3097164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uppieren 110"/>
          <p:cNvGrpSpPr/>
          <p:nvPr/>
        </p:nvGrpSpPr>
        <p:grpSpPr>
          <a:xfrm>
            <a:off x="4807744" y="2901163"/>
            <a:ext cx="1668304" cy="1103659"/>
            <a:chOff x="4807744" y="2901163"/>
            <a:chExt cx="1668304" cy="1103659"/>
          </a:xfrm>
        </p:grpSpPr>
        <p:sp>
          <p:nvSpPr>
            <p:cNvPr id="112" name="Ellipse 244"/>
            <p:cNvSpPr>
              <a:spLocks noChangeAspect="1"/>
            </p:cNvSpPr>
            <p:nvPr/>
          </p:nvSpPr>
          <p:spPr bwMode="auto">
            <a:xfrm>
              <a:off x="4807744" y="3129102"/>
              <a:ext cx="136464" cy="144001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Rechteck 201"/>
            <p:cNvSpPr/>
            <p:nvPr/>
          </p:nvSpPr>
          <p:spPr bwMode="auto">
            <a:xfrm>
              <a:off x="5060173" y="2901163"/>
              <a:ext cx="1415875" cy="1103659"/>
            </a:xfrm>
            <a:prstGeom prst="rect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0" name="Gerade Verbindung 200"/>
            <p:cNvCxnSpPr/>
            <p:nvPr/>
          </p:nvCxnSpPr>
          <p:spPr bwMode="auto">
            <a:xfrm flipV="1">
              <a:off x="5629800" y="3218099"/>
              <a:ext cx="79629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29" name="Bogen 128"/>
            <p:cNvSpPr/>
            <p:nvPr/>
          </p:nvSpPr>
          <p:spPr>
            <a:xfrm rot="10800000">
              <a:off x="5714082" y="3153805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30" name="Group 201"/>
            <p:cNvGrpSpPr/>
            <p:nvPr/>
          </p:nvGrpSpPr>
          <p:grpSpPr>
            <a:xfrm>
              <a:off x="5907169" y="3069000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213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5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6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cxnSp>
          <p:nvCxnSpPr>
            <p:cNvPr id="131" name="Gerade Verbindung 200"/>
            <p:cNvCxnSpPr/>
            <p:nvPr/>
          </p:nvCxnSpPr>
          <p:spPr bwMode="auto">
            <a:xfrm flipH="1" flipV="1">
              <a:off x="5823895" y="3217542"/>
              <a:ext cx="82385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32" name="Ellipse 244"/>
            <p:cNvSpPr/>
            <p:nvPr/>
          </p:nvSpPr>
          <p:spPr bwMode="auto">
            <a:xfrm>
              <a:off x="5747201" y="3175780"/>
              <a:ext cx="76694" cy="80930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3" name="Gruppieren 132"/>
            <p:cNvGrpSpPr/>
            <p:nvPr/>
          </p:nvGrpSpPr>
          <p:grpSpPr>
            <a:xfrm rot="5400000">
              <a:off x="5276603" y="3409844"/>
              <a:ext cx="227466" cy="128587"/>
              <a:chOff x="5988540" y="3518300"/>
              <a:chExt cx="227466" cy="128587"/>
            </a:xfrm>
          </p:grpSpPr>
          <p:cxnSp>
            <p:nvCxnSpPr>
              <p:cNvPr id="201" name="Gerade Verbindung 200"/>
              <p:cNvCxnSpPr/>
              <p:nvPr/>
            </p:nvCxnSpPr>
            <p:spPr bwMode="auto">
              <a:xfrm flipV="1">
                <a:off x="5988540" y="3582594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12" name="Bogen 211"/>
              <p:cNvSpPr/>
              <p:nvPr/>
            </p:nvSpPr>
            <p:spPr>
              <a:xfrm rot="10800000">
                <a:off x="6072822" y="3518300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" name="Group 201"/>
            <p:cNvGrpSpPr/>
            <p:nvPr/>
          </p:nvGrpSpPr>
          <p:grpSpPr>
            <a:xfrm>
              <a:off x="5159400" y="3637155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5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9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00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135" name="Gruppieren 134"/>
            <p:cNvGrpSpPr/>
            <p:nvPr/>
          </p:nvGrpSpPr>
          <p:grpSpPr>
            <a:xfrm rot="5400000">
              <a:off x="5309468" y="3511645"/>
              <a:ext cx="159079" cy="80930"/>
              <a:chOff x="6108706" y="3540438"/>
              <a:chExt cx="159079" cy="80930"/>
            </a:xfrm>
          </p:grpSpPr>
          <p:cxnSp>
            <p:nvCxnSpPr>
              <p:cNvPr id="154" name="Gerade Verbindung 200"/>
              <p:cNvCxnSpPr/>
              <p:nvPr/>
            </p:nvCxnSpPr>
            <p:spPr bwMode="auto">
              <a:xfrm flipH="1" flipV="1">
                <a:off x="6185400" y="3582200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55" name="Ellipse 244"/>
              <p:cNvSpPr/>
              <p:nvPr/>
            </p:nvSpPr>
            <p:spPr bwMode="auto">
              <a:xfrm>
                <a:off x="6108706" y="3540438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36" name="Gerade Verbindung 200"/>
            <p:cNvCxnSpPr/>
            <p:nvPr/>
          </p:nvCxnSpPr>
          <p:spPr bwMode="auto">
            <a:xfrm flipV="1">
              <a:off x="5629800" y="3781105"/>
              <a:ext cx="79629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39" name="Bogen 138"/>
            <p:cNvSpPr/>
            <p:nvPr/>
          </p:nvSpPr>
          <p:spPr>
            <a:xfrm rot="10800000">
              <a:off x="5714082" y="3716811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41" name="Group 201"/>
            <p:cNvGrpSpPr/>
            <p:nvPr/>
          </p:nvGrpSpPr>
          <p:grpSpPr>
            <a:xfrm>
              <a:off x="5907169" y="3632006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5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2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3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cxnSp>
          <p:nvCxnSpPr>
            <p:cNvPr id="142" name="Gerade Verbindung 200"/>
            <p:cNvCxnSpPr/>
            <p:nvPr/>
          </p:nvCxnSpPr>
          <p:spPr bwMode="auto">
            <a:xfrm flipH="1" flipV="1">
              <a:off x="5821102" y="3782655"/>
              <a:ext cx="82385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43" name="Ellipse 244"/>
            <p:cNvSpPr/>
            <p:nvPr/>
          </p:nvSpPr>
          <p:spPr bwMode="auto">
            <a:xfrm>
              <a:off x="5748458" y="3739812"/>
              <a:ext cx="76694" cy="80930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4" name="Gerader Verbinder 143"/>
            <p:cNvCxnSpPr>
              <a:stCxn id="112" idx="6"/>
            </p:cNvCxnSpPr>
            <p:nvPr/>
          </p:nvCxnSpPr>
          <p:spPr>
            <a:xfrm>
              <a:off x="4944208" y="3201103"/>
              <a:ext cx="4043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201"/>
            <p:cNvGrpSpPr/>
            <p:nvPr/>
          </p:nvGrpSpPr>
          <p:grpSpPr>
            <a:xfrm>
              <a:off x="5157126" y="3072905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4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8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9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0" name="Abgerundete rechteckige Legende 9"/>
          <p:cNvSpPr/>
          <p:nvPr/>
        </p:nvSpPr>
        <p:spPr bwMode="auto">
          <a:xfrm>
            <a:off x="2568446" y="680964"/>
            <a:ext cx="4584453" cy="1486039"/>
          </a:xfrm>
          <a:prstGeom prst="wedgeRoundRectCallout">
            <a:avLst>
              <a:gd name="adj1" fmla="val 19497"/>
              <a:gd name="adj2" fmla="val 103705"/>
              <a:gd name="adj3" fmla="val 16667"/>
            </a:avLst>
          </a:prstGeom>
          <a:solidFill>
            <a:schemeClr val="bg2">
              <a:lumMod val="85000"/>
            </a:schemeClr>
          </a:solidFill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188" name="Textfeld 149"/>
          <p:cNvSpPr txBox="1">
            <a:spLocks noChangeArrowheads="1"/>
          </p:cNvSpPr>
          <p:nvPr/>
        </p:nvSpPr>
        <p:spPr bwMode="auto">
          <a:xfrm>
            <a:off x="3932511" y="5613508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On-The-Fly Märkte und Matching</a:t>
            </a:r>
            <a:endParaRPr lang="de-DE" dirty="0"/>
          </a:p>
        </p:txBody>
      </p:sp>
      <p:grpSp>
        <p:nvGrpSpPr>
          <p:cNvPr id="159" name="Gruppieren 337"/>
          <p:cNvGrpSpPr/>
          <p:nvPr/>
        </p:nvGrpSpPr>
        <p:grpSpPr>
          <a:xfrm>
            <a:off x="4703277" y="959160"/>
            <a:ext cx="499447" cy="767208"/>
            <a:chOff x="4521107" y="1131474"/>
            <a:chExt cx="789106" cy="1979189"/>
          </a:xfrm>
        </p:grpSpPr>
        <p:sp>
          <p:nvSpPr>
            <p:cNvPr id="160" name="Textfeld 338"/>
            <p:cNvSpPr txBox="1"/>
            <p:nvPr/>
          </p:nvSpPr>
          <p:spPr>
            <a:xfrm>
              <a:off x="4521107" y="1602102"/>
              <a:ext cx="789106" cy="15085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095770"/>
                </a:buClr>
                <a:buSzPct val="120000"/>
              </a:pPr>
              <a:r>
                <a:rPr lang="de-DE" sz="3200" b="1" dirty="0">
                  <a:solidFill>
                    <a:srgbClr val="095770"/>
                  </a:solidFill>
                </a:rPr>
                <a:t>≈</a:t>
              </a:r>
              <a:endParaRPr lang="de-DE" sz="4000" b="1" dirty="0" smtClean="0">
                <a:solidFill>
                  <a:srgbClr val="095770"/>
                </a:solidFill>
              </a:endParaRPr>
            </a:p>
          </p:txBody>
        </p:sp>
        <p:sp>
          <p:nvSpPr>
            <p:cNvPr id="161" name="Textfeld 339"/>
            <p:cNvSpPr txBox="1"/>
            <p:nvPr/>
          </p:nvSpPr>
          <p:spPr>
            <a:xfrm>
              <a:off x="4571723" y="1131474"/>
              <a:ext cx="562763" cy="11909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Clr>
                  <a:srgbClr val="095770"/>
                </a:buClr>
                <a:buSzPct val="120000"/>
              </a:pPr>
              <a:r>
                <a:rPr lang="de-DE" sz="2400" dirty="0" smtClean="0">
                  <a:solidFill>
                    <a:srgbClr val="000000"/>
                  </a:solidFill>
                </a:rPr>
                <a:t>?</a:t>
              </a:r>
              <a:endParaRPr lang="de-DE" sz="1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293682" y="1503166"/>
            <a:ext cx="979784" cy="1327515"/>
            <a:chOff x="4492170" y="2553089"/>
            <a:chExt cx="979784" cy="132751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170" y="3105189"/>
              <a:ext cx="979784" cy="775415"/>
            </a:xfrm>
            <a:prstGeom prst="rect">
              <a:avLst/>
            </a:prstGeom>
          </p:spPr>
        </p:pic>
        <p:sp>
          <p:nvSpPr>
            <p:cNvPr id="182" name="Textfeld 339"/>
            <p:cNvSpPr txBox="1"/>
            <p:nvPr/>
          </p:nvSpPr>
          <p:spPr>
            <a:xfrm>
              <a:off x="4682528" y="2553089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95770"/>
                </a:buClr>
                <a:buSzPct val="120000"/>
              </a:pPr>
              <a:r>
                <a:rPr lang="de-DE" sz="3600" b="1" dirty="0" smtClean="0">
                  <a:solidFill>
                    <a:srgbClr val="000000"/>
                  </a:solidFill>
                </a:rPr>
                <a:t>?</a:t>
              </a:r>
              <a:endParaRPr lang="de-DE" sz="12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4" name="Gruppieren 183"/>
          <p:cNvGrpSpPr/>
          <p:nvPr/>
        </p:nvGrpSpPr>
        <p:grpSpPr>
          <a:xfrm>
            <a:off x="3797646" y="1005194"/>
            <a:ext cx="826024" cy="367211"/>
            <a:chOff x="837143" y="3611974"/>
            <a:chExt cx="826024" cy="367211"/>
          </a:xfrm>
          <a:solidFill>
            <a:schemeClr val="bg1"/>
          </a:solidFill>
        </p:grpSpPr>
        <p:grpSp>
          <p:nvGrpSpPr>
            <p:cNvPr id="185" name="Group 201"/>
            <p:cNvGrpSpPr/>
            <p:nvPr/>
          </p:nvGrpSpPr>
          <p:grpSpPr>
            <a:xfrm>
              <a:off x="837143" y="3611974"/>
              <a:ext cx="678187" cy="367211"/>
              <a:chOff x="2412263" y="1666429"/>
              <a:chExt cx="678187" cy="367211"/>
            </a:xfrm>
            <a:grpFill/>
          </p:grpSpPr>
          <p:sp>
            <p:nvSpPr>
              <p:cNvPr id="19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6" name="Gerade Verbindung 200"/>
              <p:cNvCxnSpPr>
                <a:stCxn id="192" idx="3"/>
              </p:cNvCxnSpPr>
              <p:nvPr/>
            </p:nvCxnSpPr>
            <p:spPr bwMode="auto">
              <a:xfrm flipV="1">
                <a:off x="3010821" y="1850034"/>
                <a:ext cx="79629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6" name="Bogen 185"/>
            <p:cNvSpPr/>
            <p:nvPr/>
          </p:nvSpPr>
          <p:spPr>
            <a:xfrm rot="10800000">
              <a:off x="1519983" y="3731285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97" name="Picture 5" descr="C:\Users\svetlana\AppData\Local\Microsoft\Windows\Temporary Internet Files\Content.IE5\BWMWTODQ\MC900434888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5162" y="811576"/>
            <a:ext cx="860591" cy="8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" name="Group 201"/>
          <p:cNvGrpSpPr/>
          <p:nvPr/>
        </p:nvGrpSpPr>
        <p:grpSpPr>
          <a:xfrm>
            <a:off x="5199495" y="1000265"/>
            <a:ext cx="792393" cy="367211"/>
            <a:chOff x="2218428" y="1666429"/>
            <a:chExt cx="792393" cy="367211"/>
          </a:xfrm>
          <a:solidFill>
            <a:schemeClr val="bg1"/>
          </a:solidFill>
        </p:grpSpPr>
        <p:sp>
          <p:nvSpPr>
            <p:cNvPr id="206" name="Rechteck 201"/>
            <p:cNvSpPr/>
            <p:nvPr/>
          </p:nvSpPr>
          <p:spPr bwMode="auto">
            <a:xfrm>
              <a:off x="2412263" y="1666429"/>
              <a:ext cx="598558" cy="367211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7" name="Rechteck 202"/>
            <p:cNvSpPr/>
            <p:nvPr/>
          </p:nvSpPr>
          <p:spPr bwMode="auto">
            <a:xfrm>
              <a:off x="2885022" y="1699754"/>
              <a:ext cx="92728" cy="75043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8" name="Rechteck 203"/>
            <p:cNvSpPr/>
            <p:nvPr/>
          </p:nvSpPr>
          <p:spPr bwMode="auto">
            <a:xfrm>
              <a:off x="2862630" y="1707544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9" name="Rechteck 243"/>
            <p:cNvSpPr/>
            <p:nvPr/>
          </p:nvSpPr>
          <p:spPr bwMode="auto">
            <a:xfrm>
              <a:off x="2862630" y="1740379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10" name="Gerade Verbindung 200"/>
            <p:cNvCxnSpPr>
              <a:stCxn id="206" idx="1"/>
            </p:cNvCxnSpPr>
            <p:nvPr/>
          </p:nvCxnSpPr>
          <p:spPr bwMode="auto">
            <a:xfrm flipH="1" flipV="1">
              <a:off x="2329878" y="1850034"/>
              <a:ext cx="82385" cy="1"/>
            </a:xfrm>
            <a:prstGeom prst="lin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11" name="Ellipse 244"/>
            <p:cNvSpPr/>
            <p:nvPr/>
          </p:nvSpPr>
          <p:spPr bwMode="auto">
            <a:xfrm>
              <a:off x="2218428" y="1790431"/>
              <a:ext cx="111450" cy="117605"/>
            </a:xfrm>
            <a:prstGeom prst="ellips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8" name="Abgerundetes Rechteck 189"/>
          <p:cNvSpPr/>
          <p:nvPr/>
        </p:nvSpPr>
        <p:spPr>
          <a:xfrm>
            <a:off x="5170787" y="1278423"/>
            <a:ext cx="530578" cy="467886"/>
          </a:xfrm>
          <a:prstGeom prst="roundRect">
            <a:avLst>
              <a:gd name="adj" fmla="val 10000"/>
            </a:avLst>
          </a:prstGeom>
          <a:blipFill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1" name="Abgerundetes Rechteck 189"/>
          <p:cNvSpPr/>
          <p:nvPr/>
        </p:nvSpPr>
        <p:spPr>
          <a:xfrm>
            <a:off x="4145997" y="1291587"/>
            <a:ext cx="530578" cy="467886"/>
          </a:xfrm>
          <a:prstGeom prst="roundRect">
            <a:avLst>
              <a:gd name="adj" fmla="val 10000"/>
            </a:avLst>
          </a:prstGeom>
          <a:blipFill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Rechteck 92"/>
          <p:cNvSpPr/>
          <p:nvPr/>
        </p:nvSpPr>
        <p:spPr bwMode="auto">
          <a:xfrm>
            <a:off x="321491" y="2270474"/>
            <a:ext cx="3780790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Ziel: </a:t>
            </a: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Finde </a:t>
            </a:r>
            <a:r>
              <a:rPr lang="de-DE" sz="2000" b="1" kern="0" dirty="0" smtClean="0">
                <a:solidFill>
                  <a:srgbClr val="000000"/>
                </a:solidFill>
                <a:latin typeface="Arial"/>
              </a:rPr>
              <a:t>passende Services</a:t>
            </a:r>
            <a:endParaRPr lang="de-DE" sz="2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feld 149"/>
          <p:cNvSpPr txBox="1">
            <a:spLocks noChangeArrowheads="1"/>
          </p:cNvSpPr>
          <p:nvPr/>
        </p:nvSpPr>
        <p:spPr bwMode="auto">
          <a:xfrm>
            <a:off x="6875842" y="643257"/>
            <a:ext cx="1506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97" name="Textfeld 149"/>
          <p:cNvSpPr txBox="1">
            <a:spLocks noChangeArrowheads="1"/>
          </p:cNvSpPr>
          <p:nvPr/>
        </p:nvSpPr>
        <p:spPr bwMode="auto">
          <a:xfrm>
            <a:off x="1303231" y="642432"/>
            <a:ext cx="16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220" name="Gruppieren 219"/>
          <p:cNvGrpSpPr/>
          <p:nvPr/>
        </p:nvGrpSpPr>
        <p:grpSpPr>
          <a:xfrm>
            <a:off x="5924047" y="3729965"/>
            <a:ext cx="3006927" cy="1237964"/>
            <a:chOff x="5630328" y="3285000"/>
            <a:chExt cx="3006927" cy="1237964"/>
          </a:xfrm>
        </p:grpSpPr>
        <p:grpSp>
          <p:nvGrpSpPr>
            <p:cNvPr id="221" name="Group 201"/>
            <p:cNvGrpSpPr/>
            <p:nvPr/>
          </p:nvGrpSpPr>
          <p:grpSpPr>
            <a:xfrm>
              <a:off x="5630328" y="3748495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39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1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2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43" name="Gerade Verbindung 200"/>
              <p:cNvCxnSpPr>
                <a:stCxn id="239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48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2" name="Group 201"/>
            <p:cNvGrpSpPr/>
            <p:nvPr/>
          </p:nvGrpSpPr>
          <p:grpSpPr>
            <a:xfrm>
              <a:off x="7585364" y="400398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33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5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6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7" name="Gerade Verbindung 200"/>
              <p:cNvCxnSpPr>
                <a:stCxn id="233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8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3" name="Group 201"/>
            <p:cNvGrpSpPr/>
            <p:nvPr/>
          </p:nvGrpSpPr>
          <p:grpSpPr>
            <a:xfrm>
              <a:off x="7055755" y="3291773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27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9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0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1" name="Gerade Verbindung 200"/>
              <p:cNvCxnSpPr>
                <a:stCxn id="227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2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24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000" y="3285000"/>
              <a:ext cx="432131" cy="4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367" y="3775125"/>
              <a:ext cx="634213" cy="43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962" y="4022191"/>
              <a:ext cx="744392" cy="50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9" name="Gruppieren 248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0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" name="Grafik 103" descr="Unbranded mobile phone - smartphone by roboxm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105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971" y="85465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3" grpId="0" animBg="1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Problematik beim Matching</a:t>
            </a:r>
            <a:endParaRPr lang="de-DE" dirty="0"/>
          </a:p>
        </p:txBody>
      </p:sp>
      <p:grpSp>
        <p:nvGrpSpPr>
          <p:cNvPr id="159" name="Gruppieren 337"/>
          <p:cNvGrpSpPr/>
          <p:nvPr/>
        </p:nvGrpSpPr>
        <p:grpSpPr>
          <a:xfrm>
            <a:off x="4703277" y="959160"/>
            <a:ext cx="499447" cy="767208"/>
            <a:chOff x="4521107" y="1131474"/>
            <a:chExt cx="789106" cy="1979189"/>
          </a:xfrm>
        </p:grpSpPr>
        <p:sp>
          <p:nvSpPr>
            <p:cNvPr id="160" name="Textfeld 338"/>
            <p:cNvSpPr txBox="1"/>
            <p:nvPr/>
          </p:nvSpPr>
          <p:spPr>
            <a:xfrm>
              <a:off x="4521107" y="1602102"/>
              <a:ext cx="789106" cy="1508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95770"/>
                </a:buClr>
                <a:buSzPct val="120000"/>
              </a:pPr>
              <a:r>
                <a:rPr lang="de-DE" sz="3200" b="1" dirty="0">
                  <a:solidFill>
                    <a:srgbClr val="095770"/>
                  </a:solidFill>
                </a:rPr>
                <a:t>≈</a:t>
              </a:r>
              <a:endParaRPr lang="de-DE" sz="4000" b="1" dirty="0" smtClean="0">
                <a:solidFill>
                  <a:srgbClr val="095770"/>
                </a:solidFill>
              </a:endParaRPr>
            </a:p>
          </p:txBody>
        </p:sp>
        <p:sp>
          <p:nvSpPr>
            <p:cNvPr id="161" name="Textfeld 339"/>
            <p:cNvSpPr txBox="1"/>
            <p:nvPr/>
          </p:nvSpPr>
          <p:spPr>
            <a:xfrm>
              <a:off x="4571723" y="1131474"/>
              <a:ext cx="562763" cy="1190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95770"/>
                </a:buClr>
                <a:buSzPct val="120000"/>
              </a:pPr>
              <a:r>
                <a:rPr lang="de-DE" sz="2400" dirty="0" smtClean="0">
                  <a:solidFill>
                    <a:srgbClr val="000000"/>
                  </a:solidFill>
                </a:rPr>
                <a:t>?</a:t>
              </a:r>
              <a:endParaRPr lang="de-DE" sz="1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4" name="Gruppieren 183"/>
          <p:cNvGrpSpPr/>
          <p:nvPr/>
        </p:nvGrpSpPr>
        <p:grpSpPr>
          <a:xfrm>
            <a:off x="3797646" y="1005194"/>
            <a:ext cx="826024" cy="367211"/>
            <a:chOff x="837143" y="3611974"/>
            <a:chExt cx="826024" cy="367211"/>
          </a:xfrm>
          <a:solidFill>
            <a:schemeClr val="bg1"/>
          </a:solidFill>
        </p:grpSpPr>
        <p:grpSp>
          <p:nvGrpSpPr>
            <p:cNvPr id="185" name="Group 201"/>
            <p:cNvGrpSpPr/>
            <p:nvPr/>
          </p:nvGrpSpPr>
          <p:grpSpPr>
            <a:xfrm>
              <a:off x="837143" y="3611974"/>
              <a:ext cx="678187" cy="367211"/>
              <a:chOff x="2412263" y="1666429"/>
              <a:chExt cx="678187" cy="367211"/>
            </a:xfrm>
            <a:grpFill/>
          </p:grpSpPr>
          <p:sp>
            <p:nvSpPr>
              <p:cNvPr id="19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96" name="Gerade Verbindung 200"/>
              <p:cNvCxnSpPr>
                <a:stCxn id="192" idx="3"/>
              </p:cNvCxnSpPr>
              <p:nvPr/>
            </p:nvCxnSpPr>
            <p:spPr bwMode="auto">
              <a:xfrm flipV="1">
                <a:off x="3010821" y="1850034"/>
                <a:ext cx="79629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6" name="Bogen 185"/>
            <p:cNvSpPr/>
            <p:nvPr/>
          </p:nvSpPr>
          <p:spPr>
            <a:xfrm rot="10800000">
              <a:off x="1519983" y="3731285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97" name="Picture 5" descr="C:\Users\svetlana\AppData\Local\Microsoft\Windows\Temporary Internet Files\Content.IE5\BWMWTODQ\MC900434888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5162" y="811576"/>
            <a:ext cx="860591" cy="8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" name="Group 201"/>
          <p:cNvGrpSpPr/>
          <p:nvPr/>
        </p:nvGrpSpPr>
        <p:grpSpPr>
          <a:xfrm>
            <a:off x="5199495" y="1000265"/>
            <a:ext cx="792393" cy="367211"/>
            <a:chOff x="2218428" y="1666429"/>
            <a:chExt cx="792393" cy="367211"/>
          </a:xfrm>
          <a:solidFill>
            <a:schemeClr val="bg1"/>
          </a:solidFill>
        </p:grpSpPr>
        <p:sp>
          <p:nvSpPr>
            <p:cNvPr id="206" name="Rechteck 201"/>
            <p:cNvSpPr/>
            <p:nvPr/>
          </p:nvSpPr>
          <p:spPr bwMode="auto">
            <a:xfrm>
              <a:off x="2412263" y="1666429"/>
              <a:ext cx="598558" cy="367211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7" name="Rechteck 202"/>
            <p:cNvSpPr/>
            <p:nvPr/>
          </p:nvSpPr>
          <p:spPr bwMode="auto">
            <a:xfrm>
              <a:off x="2885022" y="1699754"/>
              <a:ext cx="92728" cy="75043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8" name="Rechteck 203"/>
            <p:cNvSpPr/>
            <p:nvPr/>
          </p:nvSpPr>
          <p:spPr bwMode="auto">
            <a:xfrm>
              <a:off x="2862630" y="1707544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9" name="Rechteck 243"/>
            <p:cNvSpPr/>
            <p:nvPr/>
          </p:nvSpPr>
          <p:spPr bwMode="auto">
            <a:xfrm>
              <a:off x="2862630" y="1740379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10" name="Gerade Verbindung 200"/>
            <p:cNvCxnSpPr>
              <a:stCxn id="206" idx="1"/>
            </p:cNvCxnSpPr>
            <p:nvPr/>
          </p:nvCxnSpPr>
          <p:spPr bwMode="auto">
            <a:xfrm flipH="1" flipV="1">
              <a:off x="2329878" y="1850034"/>
              <a:ext cx="82385" cy="1"/>
            </a:xfrm>
            <a:prstGeom prst="lin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11" name="Ellipse 244"/>
            <p:cNvSpPr/>
            <p:nvPr/>
          </p:nvSpPr>
          <p:spPr bwMode="auto">
            <a:xfrm>
              <a:off x="2218428" y="1790431"/>
              <a:ext cx="111450" cy="117605"/>
            </a:xfrm>
            <a:prstGeom prst="ellips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78653" y="1420825"/>
            <a:ext cx="4344518" cy="3872762"/>
            <a:chOff x="549805" y="1189820"/>
            <a:chExt cx="2773210" cy="2290034"/>
          </a:xfrm>
        </p:grpSpPr>
        <p:cxnSp>
          <p:nvCxnSpPr>
            <p:cNvPr id="39" name="Gerade Verbindung 136"/>
            <p:cNvCxnSpPr>
              <a:endCxn id="40" idx="2"/>
            </p:cNvCxnSpPr>
            <p:nvPr/>
          </p:nvCxnSpPr>
          <p:spPr>
            <a:xfrm flipH="1">
              <a:off x="1936410" y="1189820"/>
              <a:ext cx="988268" cy="646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Gefaltete Ecke 39"/>
            <p:cNvSpPr/>
            <p:nvPr/>
          </p:nvSpPr>
          <p:spPr bwMode="auto">
            <a:xfrm flipV="1">
              <a:off x="549805" y="1836199"/>
              <a:ext cx="2773210" cy="1643655"/>
            </a:xfrm>
            <a:prstGeom prst="foldedCorner">
              <a:avLst>
                <a:gd name="adj" fmla="val 13514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5043952" y="1456106"/>
            <a:ext cx="4634450" cy="3837485"/>
            <a:chOff x="110629" y="1238338"/>
            <a:chExt cx="2816491" cy="2241908"/>
          </a:xfrm>
        </p:grpSpPr>
        <p:cxnSp>
          <p:nvCxnSpPr>
            <p:cNvPr id="43" name="Gerade Verbindung 145"/>
            <p:cNvCxnSpPr>
              <a:endCxn id="44" idx="2"/>
            </p:cNvCxnSpPr>
            <p:nvPr/>
          </p:nvCxnSpPr>
          <p:spPr>
            <a:xfrm>
              <a:off x="493632" y="1238338"/>
              <a:ext cx="1025242" cy="618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Gefaltete Ecke 43"/>
            <p:cNvSpPr/>
            <p:nvPr/>
          </p:nvSpPr>
          <p:spPr bwMode="auto">
            <a:xfrm flipV="1">
              <a:off x="110629" y="1856338"/>
              <a:ext cx="2816491" cy="1623908"/>
            </a:xfrm>
            <a:prstGeom prst="foldedCorner">
              <a:avLst>
                <a:gd name="adj" fmla="val 13514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73226" y="2783925"/>
            <a:ext cx="3291286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95770"/>
              </a:buClr>
              <a:buSzPct val="120000"/>
            </a:pPr>
            <a:r>
              <a:rPr lang="de-DE" sz="2300" dirty="0" err="1" smtClean="0">
                <a:solidFill>
                  <a:srgbClr val="FFFFFF"/>
                </a:solidFill>
              </a:rPr>
              <a:t>getMap</a:t>
            </a:r>
            <a:r>
              <a:rPr lang="de-DE" sz="2300" dirty="0" smtClean="0">
                <a:solidFill>
                  <a:srgbClr val="FFFFFF"/>
                </a:solidFill>
              </a:rPr>
              <a:t>(Location) : </a:t>
            </a:r>
            <a:r>
              <a:rPr lang="de-DE" sz="2300" dirty="0" err="1" smtClean="0">
                <a:solidFill>
                  <a:srgbClr val="FFFFFF"/>
                </a:solidFill>
              </a:rPr>
              <a:t>Map</a:t>
            </a:r>
            <a:endParaRPr lang="de-DE" sz="2300" dirty="0">
              <a:solidFill>
                <a:srgbClr val="FFFFFF"/>
              </a:solidFill>
            </a:endParaRPr>
          </a:p>
        </p:txBody>
      </p:sp>
      <p:graphicFrame>
        <p:nvGraphicFramePr>
          <p:cNvPr id="73" name="Objekt 72"/>
          <p:cNvGraphicFramePr>
            <a:graphicFrameLocks noChangeAspect="1"/>
          </p:cNvGraphicFramePr>
          <p:nvPr>
            <p:extLst/>
          </p:nvPr>
        </p:nvGraphicFramePr>
        <p:xfrm>
          <a:off x="666133" y="3351297"/>
          <a:ext cx="2313669" cy="112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Visio" r:id="rId5" imgW="454904" imgH="220494" progId="Visio.Drawing.11">
                  <p:embed/>
                </p:oleObj>
              </mc:Choice>
              <mc:Fallback>
                <p:oleObj name="Visio" r:id="rId5" imgW="454904" imgH="2204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33" y="3351297"/>
                        <a:ext cx="2313669" cy="112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kt 73"/>
          <p:cNvGraphicFramePr>
            <a:graphicFrameLocks noChangeAspect="1"/>
          </p:cNvGraphicFramePr>
          <p:nvPr>
            <p:extLst/>
          </p:nvPr>
        </p:nvGraphicFramePr>
        <p:xfrm>
          <a:off x="5738865" y="3372409"/>
          <a:ext cx="23129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Visio" r:id="rId7" imgW="454768" imgH="220243" progId="Visio.Drawing.11">
                  <p:embed/>
                </p:oleObj>
              </mc:Choice>
              <mc:Fallback>
                <p:oleObj name="Visio" r:id="rId7" imgW="454768" imgH="2202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65" y="3372409"/>
                        <a:ext cx="231298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uppieren 74"/>
          <p:cNvGrpSpPr/>
          <p:nvPr/>
        </p:nvGrpSpPr>
        <p:grpSpPr>
          <a:xfrm>
            <a:off x="8014362" y="3588638"/>
            <a:ext cx="1313884" cy="936783"/>
            <a:chOff x="6235381" y="3763337"/>
            <a:chExt cx="1654256" cy="1046572"/>
          </a:xfrm>
        </p:grpSpPr>
        <p:sp>
          <p:nvSpPr>
            <p:cNvPr id="76" name="Ellipse 75"/>
            <p:cNvSpPr/>
            <p:nvPr/>
          </p:nvSpPr>
          <p:spPr bwMode="auto">
            <a:xfrm>
              <a:off x="6235381" y="3862008"/>
              <a:ext cx="159126" cy="1499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Abgerundetes Rechteck 76"/>
            <p:cNvSpPr/>
            <p:nvPr/>
          </p:nvSpPr>
          <p:spPr bwMode="auto">
            <a:xfrm>
              <a:off x="6672495" y="3763337"/>
              <a:ext cx="575328" cy="354526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8" name="Gerade Verbindung mit Pfeil 77"/>
            <p:cNvCxnSpPr>
              <a:stCxn id="76" idx="6"/>
              <a:endCxn id="77" idx="1"/>
            </p:cNvCxnSpPr>
            <p:nvPr/>
          </p:nvCxnSpPr>
          <p:spPr>
            <a:xfrm>
              <a:off x="6394507" y="3936958"/>
              <a:ext cx="277987" cy="364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bgerundetes Rechteck 78"/>
            <p:cNvSpPr/>
            <p:nvPr/>
          </p:nvSpPr>
          <p:spPr bwMode="auto">
            <a:xfrm>
              <a:off x="6437911" y="4472736"/>
              <a:ext cx="522248" cy="33717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0" name="Gerade Verbindung mit Pfeil 79"/>
            <p:cNvCxnSpPr>
              <a:stCxn id="77" idx="2"/>
              <a:endCxn id="79" idx="0"/>
            </p:cNvCxnSpPr>
            <p:nvPr/>
          </p:nvCxnSpPr>
          <p:spPr>
            <a:xfrm flipH="1">
              <a:off x="6699035" y="4117863"/>
              <a:ext cx="261124" cy="35487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bgerundetes Rechteck 80"/>
            <p:cNvSpPr/>
            <p:nvPr/>
          </p:nvSpPr>
          <p:spPr bwMode="auto">
            <a:xfrm>
              <a:off x="7520646" y="4283390"/>
              <a:ext cx="368991" cy="378691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2" name="Gerade Verbindung mit Pfeil 81"/>
            <p:cNvCxnSpPr>
              <a:stCxn id="79" idx="3"/>
              <a:endCxn id="81" idx="1"/>
            </p:cNvCxnSpPr>
            <p:nvPr/>
          </p:nvCxnSpPr>
          <p:spPr>
            <a:xfrm flipV="1">
              <a:off x="6960159" y="4472736"/>
              <a:ext cx="560486" cy="1685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mit Pfeil 51"/>
            <p:cNvCxnSpPr>
              <a:stCxn id="79" idx="1"/>
              <a:endCxn id="79" idx="2"/>
            </p:cNvCxnSpPr>
            <p:nvPr/>
          </p:nvCxnSpPr>
          <p:spPr>
            <a:xfrm rot="10800000" flipH="1" flipV="1">
              <a:off x="6437911" y="4641323"/>
              <a:ext cx="261124" cy="168586"/>
            </a:xfrm>
            <a:prstGeom prst="curvedConnector4">
              <a:avLst>
                <a:gd name="adj1" fmla="val -87545"/>
                <a:gd name="adj2" fmla="val 235598"/>
              </a:avLst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/>
            <p:cNvCxnSpPr>
              <a:stCxn id="81" idx="0"/>
              <a:endCxn id="77" idx="3"/>
            </p:cNvCxnSpPr>
            <p:nvPr/>
          </p:nvCxnSpPr>
          <p:spPr>
            <a:xfrm flipH="1" flipV="1">
              <a:off x="7247823" y="3940600"/>
              <a:ext cx="457318" cy="34279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feld 93"/>
          <p:cNvSpPr txBox="1"/>
          <p:nvPr/>
        </p:nvSpPr>
        <p:spPr>
          <a:xfrm>
            <a:off x="8356497" y="358863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95770"/>
              </a:buClr>
              <a:buSzPct val="120000"/>
            </a:pPr>
            <a:r>
              <a:rPr lang="de-DE" sz="5400" b="1" dirty="0" smtClean="0">
                <a:solidFill>
                  <a:srgbClr val="E5D85F"/>
                </a:solidFill>
              </a:rPr>
              <a:t>?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6254000" y="3531611"/>
            <a:ext cx="52290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en-US" sz="4800" b="1" dirty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≈</a:t>
            </a:r>
            <a:endParaRPr lang="en-US" sz="4800" b="1" dirty="0">
              <a:ln w="12700">
                <a:noFill/>
                <a:prstDash val="solid"/>
              </a:ln>
              <a:solidFill>
                <a:srgbClr val="E5D85F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6318120" y="369278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95770"/>
              </a:buClr>
              <a:buSzPct val="120000"/>
            </a:pPr>
            <a:r>
              <a:rPr lang="de-DE" sz="2800" dirty="0" smtClean="0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119" name="Textfeld 118"/>
          <p:cNvSpPr txBox="1"/>
          <p:nvPr/>
        </p:nvSpPr>
        <p:spPr>
          <a:xfrm>
            <a:off x="5376047" y="2796493"/>
            <a:ext cx="322716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95770"/>
              </a:buClr>
              <a:buSzPct val="120000"/>
            </a:pPr>
            <a:r>
              <a:rPr lang="de-DE" sz="2300" dirty="0" err="1" smtClean="0">
                <a:solidFill>
                  <a:srgbClr val="FFFFFF"/>
                </a:solidFill>
              </a:rPr>
              <a:t>getMap</a:t>
            </a:r>
            <a:r>
              <a:rPr lang="de-DE" sz="2300" dirty="0" smtClean="0">
                <a:solidFill>
                  <a:srgbClr val="FFFFFF"/>
                </a:solidFill>
              </a:rPr>
              <a:t>(Position) : </a:t>
            </a:r>
            <a:r>
              <a:rPr lang="de-DE" sz="2300" dirty="0" err="1" smtClean="0">
                <a:solidFill>
                  <a:srgbClr val="FFFFFF"/>
                </a:solidFill>
              </a:rPr>
              <a:t>Map</a:t>
            </a:r>
            <a:endParaRPr lang="de-DE" sz="2300" dirty="0">
              <a:solidFill>
                <a:srgbClr val="FFFFFF"/>
              </a:solidFill>
            </a:endParaRPr>
          </a:p>
        </p:txBody>
      </p:sp>
      <p:sp>
        <p:nvSpPr>
          <p:cNvPr id="121" name="Textfeld 149"/>
          <p:cNvSpPr txBox="1">
            <a:spLocks noChangeArrowheads="1"/>
          </p:cNvSpPr>
          <p:nvPr/>
        </p:nvSpPr>
        <p:spPr bwMode="auto">
          <a:xfrm>
            <a:off x="6875842" y="643257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22" name="Textfeld 149"/>
          <p:cNvSpPr txBox="1">
            <a:spLocks noChangeArrowheads="1"/>
          </p:cNvSpPr>
          <p:nvPr/>
        </p:nvSpPr>
        <p:spPr bwMode="auto">
          <a:xfrm>
            <a:off x="1303231" y="642432"/>
            <a:ext cx="1676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3" name="Gruppieren 122"/>
          <p:cNvGrpSpPr/>
          <p:nvPr/>
        </p:nvGrpSpPr>
        <p:grpSpPr>
          <a:xfrm>
            <a:off x="2981023" y="4092890"/>
            <a:ext cx="1313884" cy="906073"/>
            <a:chOff x="6235381" y="3763337"/>
            <a:chExt cx="1654256" cy="1046572"/>
          </a:xfrm>
        </p:grpSpPr>
        <p:sp>
          <p:nvSpPr>
            <p:cNvPr id="124" name="Ellipse 123"/>
            <p:cNvSpPr/>
            <p:nvPr/>
          </p:nvSpPr>
          <p:spPr bwMode="auto">
            <a:xfrm>
              <a:off x="6235381" y="3862008"/>
              <a:ext cx="159126" cy="1499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Abgerundetes Rechteck 124"/>
            <p:cNvSpPr/>
            <p:nvPr/>
          </p:nvSpPr>
          <p:spPr bwMode="auto">
            <a:xfrm>
              <a:off x="6672495" y="3763337"/>
              <a:ext cx="575328" cy="354526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6" name="Gerade Verbindung mit Pfeil 125"/>
            <p:cNvCxnSpPr>
              <a:stCxn id="124" idx="6"/>
              <a:endCxn id="125" idx="1"/>
            </p:cNvCxnSpPr>
            <p:nvPr/>
          </p:nvCxnSpPr>
          <p:spPr>
            <a:xfrm>
              <a:off x="6394507" y="3936958"/>
              <a:ext cx="277987" cy="364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Abgerundetes Rechteck 126"/>
            <p:cNvSpPr/>
            <p:nvPr/>
          </p:nvSpPr>
          <p:spPr bwMode="auto">
            <a:xfrm>
              <a:off x="6437911" y="4472736"/>
              <a:ext cx="522248" cy="33717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8" name="Gerade Verbindung mit Pfeil 127"/>
            <p:cNvCxnSpPr>
              <a:stCxn id="125" idx="2"/>
              <a:endCxn id="127" idx="0"/>
            </p:cNvCxnSpPr>
            <p:nvPr/>
          </p:nvCxnSpPr>
          <p:spPr>
            <a:xfrm flipH="1">
              <a:off x="6699035" y="4117863"/>
              <a:ext cx="261124" cy="35487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Abgerundetes Rechteck 128"/>
            <p:cNvSpPr/>
            <p:nvPr/>
          </p:nvSpPr>
          <p:spPr bwMode="auto">
            <a:xfrm>
              <a:off x="7520646" y="4283390"/>
              <a:ext cx="368991" cy="378691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30" name="Gerade Verbindung mit Pfeil 129"/>
            <p:cNvCxnSpPr>
              <a:stCxn id="127" idx="3"/>
              <a:endCxn id="129" idx="1"/>
            </p:cNvCxnSpPr>
            <p:nvPr/>
          </p:nvCxnSpPr>
          <p:spPr>
            <a:xfrm flipV="1">
              <a:off x="6960159" y="4472736"/>
              <a:ext cx="560486" cy="1685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mit Pfeil 130"/>
            <p:cNvCxnSpPr>
              <a:stCxn id="129" idx="0"/>
              <a:endCxn id="125" idx="3"/>
            </p:cNvCxnSpPr>
            <p:nvPr/>
          </p:nvCxnSpPr>
          <p:spPr>
            <a:xfrm flipH="1" flipV="1">
              <a:off x="7247823" y="3940600"/>
              <a:ext cx="457318" cy="34279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feld 131"/>
          <p:cNvSpPr txBox="1"/>
          <p:nvPr/>
        </p:nvSpPr>
        <p:spPr>
          <a:xfrm>
            <a:off x="1042074" y="3495092"/>
            <a:ext cx="243688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de-DE" sz="4000" b="1" dirty="0" smtClean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= </a:t>
            </a:r>
            <a:r>
              <a:rPr lang="de-DE" sz="3200" b="1" dirty="0" smtClean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„schnell”</a:t>
            </a:r>
            <a:endParaRPr lang="de-DE" sz="3200" b="1" dirty="0">
              <a:ln w="12700">
                <a:noFill/>
                <a:prstDash val="solid"/>
              </a:ln>
              <a:solidFill>
                <a:srgbClr val="E5D85F"/>
              </a:solidFill>
            </a:endParaRPr>
          </a:p>
        </p:txBody>
      </p:sp>
      <p:sp>
        <p:nvSpPr>
          <p:cNvPr id="70" name="Rechteck 69"/>
          <p:cNvSpPr/>
          <p:nvPr/>
        </p:nvSpPr>
        <p:spPr bwMode="auto">
          <a:xfrm>
            <a:off x="1790547" y="1902204"/>
            <a:ext cx="6393451" cy="77734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Problem: </a:t>
            </a: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Kunden und Anbieter liefern </a:t>
            </a:r>
            <a:r>
              <a:rPr lang="de-DE" sz="2000" b="1" kern="0" dirty="0" smtClean="0">
                <a:solidFill>
                  <a:srgbClr val="000000"/>
                </a:solidFill>
                <a:latin typeface="Arial"/>
              </a:rPr>
              <a:t>oft</a:t>
            </a:r>
            <a:endParaRPr lang="de-DE" sz="2000" b="1" kern="0" dirty="0">
              <a:solidFill>
                <a:srgbClr val="000000"/>
              </a:solidFill>
              <a:latin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keine vollständigen / präzisen Spezifikationen </a:t>
            </a:r>
          </a:p>
        </p:txBody>
      </p:sp>
      <p:sp>
        <p:nvSpPr>
          <p:cNvPr id="133" name="Rechteck 132"/>
          <p:cNvSpPr/>
          <p:nvPr/>
        </p:nvSpPr>
        <p:spPr bwMode="auto">
          <a:xfrm>
            <a:off x="1801886" y="5229000"/>
            <a:ext cx="6393451" cy="726531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Existierende Ansätze sind hier </a:t>
            </a:r>
            <a:r>
              <a:rPr lang="de-DE" sz="2000" b="1" kern="0" dirty="0" smtClean="0">
                <a:solidFill>
                  <a:srgbClr val="000000"/>
                </a:solidFill>
                <a:latin typeface="Arial"/>
              </a:rPr>
              <a:t>nicht anwendbar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oder liefern </a:t>
            </a:r>
            <a:r>
              <a:rPr lang="de-DE" sz="2000" b="1" kern="0" dirty="0" smtClean="0">
                <a:solidFill>
                  <a:srgbClr val="000000"/>
                </a:solidFill>
                <a:latin typeface="Arial"/>
              </a:rPr>
              <a:t>falsche Ergebnisse</a:t>
            </a:r>
            <a:endParaRPr lang="de-DE" sz="2000" b="1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57064" y="3595837"/>
            <a:ext cx="504000" cy="575774"/>
            <a:chOff x="482497" y="4386751"/>
            <a:chExt cx="504000" cy="575774"/>
          </a:xfrm>
        </p:grpSpPr>
        <p:sp>
          <p:nvSpPr>
            <p:cNvPr id="2" name="Ellipse 1"/>
            <p:cNvSpPr/>
            <p:nvPr/>
          </p:nvSpPr>
          <p:spPr bwMode="auto">
            <a:xfrm>
              <a:off x="482497" y="4458687"/>
              <a:ext cx="504000" cy="50383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6" name="Gerader Verbinder 5"/>
            <p:cNvCxnSpPr/>
            <p:nvPr/>
          </p:nvCxnSpPr>
          <p:spPr>
            <a:xfrm flipV="1">
              <a:off x="730250" y="4543128"/>
              <a:ext cx="0" cy="163926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67" name="Gerader Verbinder 66"/>
            <p:cNvCxnSpPr/>
            <p:nvPr/>
          </p:nvCxnSpPr>
          <p:spPr>
            <a:xfrm flipH="1">
              <a:off x="730250" y="4707054"/>
              <a:ext cx="127000" cy="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8" name="Rechteck 7"/>
            <p:cNvSpPr/>
            <p:nvPr/>
          </p:nvSpPr>
          <p:spPr bwMode="auto">
            <a:xfrm>
              <a:off x="698500" y="4386751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hteck 71"/>
            <p:cNvSpPr/>
            <p:nvPr/>
          </p:nvSpPr>
          <p:spPr bwMode="auto">
            <a:xfrm rot="3077238">
              <a:off x="912300" y="4491875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659362" y="3659222"/>
            <a:ext cx="504000" cy="575774"/>
            <a:chOff x="482497" y="4386751"/>
            <a:chExt cx="504000" cy="575774"/>
          </a:xfrm>
        </p:grpSpPr>
        <p:sp>
          <p:nvSpPr>
            <p:cNvPr id="86" name="Ellipse 85"/>
            <p:cNvSpPr/>
            <p:nvPr/>
          </p:nvSpPr>
          <p:spPr bwMode="auto">
            <a:xfrm>
              <a:off x="482497" y="4458687"/>
              <a:ext cx="504000" cy="50383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7" name="Gerader Verbinder 86"/>
            <p:cNvCxnSpPr/>
            <p:nvPr/>
          </p:nvCxnSpPr>
          <p:spPr>
            <a:xfrm flipV="1">
              <a:off x="730250" y="4543128"/>
              <a:ext cx="0" cy="163926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88" name="Gerader Verbinder 87"/>
            <p:cNvCxnSpPr/>
            <p:nvPr/>
          </p:nvCxnSpPr>
          <p:spPr>
            <a:xfrm flipH="1">
              <a:off x="730250" y="4707054"/>
              <a:ext cx="127000" cy="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89" name="Rechteck 88"/>
            <p:cNvSpPr/>
            <p:nvPr/>
          </p:nvSpPr>
          <p:spPr bwMode="auto">
            <a:xfrm>
              <a:off x="698500" y="4386751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90" name="Rechteck 89"/>
            <p:cNvSpPr/>
            <p:nvPr/>
          </p:nvSpPr>
          <p:spPr bwMode="auto">
            <a:xfrm rot="3077238">
              <a:off x="912300" y="4491875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1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92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971" y="85465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4" grpId="0"/>
      <p:bldP spid="95" grpId="0"/>
      <p:bldP spid="97" grpId="0"/>
      <p:bldP spid="97" grpId="1"/>
      <p:bldP spid="119" grpId="0"/>
      <p:bldP spid="132" grpId="0"/>
      <p:bldP spid="70" grpId="0" animBg="1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Fuzzy Matching</a:t>
            </a:r>
            <a:endParaRPr lang="de-DE" dirty="0"/>
          </a:p>
        </p:txBody>
      </p:sp>
      <p:sp>
        <p:nvSpPr>
          <p:cNvPr id="40" name="Gefaltete Ecke 39"/>
          <p:cNvSpPr/>
          <p:nvPr/>
        </p:nvSpPr>
        <p:spPr bwMode="auto">
          <a:xfrm flipV="1">
            <a:off x="278653" y="2513940"/>
            <a:ext cx="4344518" cy="2779646"/>
          </a:xfrm>
          <a:prstGeom prst="foldedCorner">
            <a:avLst>
              <a:gd name="adj" fmla="val 1351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Gefaltete Ecke 43"/>
          <p:cNvSpPr/>
          <p:nvPr/>
        </p:nvSpPr>
        <p:spPr bwMode="auto">
          <a:xfrm flipV="1">
            <a:off x="5043952" y="2513939"/>
            <a:ext cx="4634450" cy="2779651"/>
          </a:xfrm>
          <a:prstGeom prst="foldedCorner">
            <a:avLst>
              <a:gd name="adj" fmla="val 1351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73226" y="2783925"/>
            <a:ext cx="3291286" cy="557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95770"/>
              </a:buClr>
              <a:buSzPct val="120000"/>
            </a:pPr>
            <a:r>
              <a:rPr lang="de-DE" sz="2300" dirty="0" err="1">
                <a:solidFill>
                  <a:srgbClr val="FFFFFF"/>
                </a:solidFill>
              </a:rPr>
              <a:t>getMap</a:t>
            </a:r>
            <a:r>
              <a:rPr lang="de-DE" sz="2300" dirty="0">
                <a:solidFill>
                  <a:srgbClr val="FFFFFF"/>
                </a:solidFill>
              </a:rPr>
              <a:t>(Location) : </a:t>
            </a:r>
            <a:r>
              <a:rPr lang="de-DE" sz="2300" dirty="0" err="1">
                <a:solidFill>
                  <a:srgbClr val="FFFFFF"/>
                </a:solidFill>
              </a:rPr>
              <a:t>Map</a:t>
            </a:r>
            <a:endParaRPr lang="de-DE" sz="2300" dirty="0">
              <a:solidFill>
                <a:srgbClr val="FFFFFF"/>
              </a:solidFill>
            </a:endParaRPr>
          </a:p>
        </p:txBody>
      </p:sp>
      <p:graphicFrame>
        <p:nvGraphicFramePr>
          <p:cNvPr id="74" name="Objekt 73"/>
          <p:cNvGraphicFramePr>
            <a:graphicFrameLocks noChangeAspect="1"/>
          </p:cNvGraphicFramePr>
          <p:nvPr>
            <p:extLst/>
          </p:nvPr>
        </p:nvGraphicFramePr>
        <p:xfrm>
          <a:off x="5738865" y="3372409"/>
          <a:ext cx="23129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Visio" r:id="rId4" imgW="454768" imgH="220243" progId="Visio.Drawing.11">
                  <p:embed/>
                </p:oleObj>
              </mc:Choice>
              <mc:Fallback>
                <p:oleObj name="Visio" r:id="rId4" imgW="454768" imgH="2202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65" y="3372409"/>
                        <a:ext cx="231298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" name="Gruppieren 84"/>
          <p:cNvGrpSpPr/>
          <p:nvPr/>
        </p:nvGrpSpPr>
        <p:grpSpPr>
          <a:xfrm>
            <a:off x="2981023" y="4092890"/>
            <a:ext cx="1313884" cy="906073"/>
            <a:chOff x="6235381" y="3763337"/>
            <a:chExt cx="1654256" cy="1046572"/>
          </a:xfrm>
        </p:grpSpPr>
        <p:sp>
          <p:nvSpPr>
            <p:cNvPr id="86" name="Ellipse 85"/>
            <p:cNvSpPr/>
            <p:nvPr/>
          </p:nvSpPr>
          <p:spPr bwMode="auto">
            <a:xfrm>
              <a:off x="6235381" y="3862008"/>
              <a:ext cx="159126" cy="1499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Abgerundetes Rechteck 86"/>
            <p:cNvSpPr/>
            <p:nvPr/>
          </p:nvSpPr>
          <p:spPr bwMode="auto">
            <a:xfrm>
              <a:off x="6672495" y="3763337"/>
              <a:ext cx="575328" cy="354526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8" name="Gerade Verbindung mit Pfeil 87"/>
            <p:cNvCxnSpPr>
              <a:stCxn id="86" idx="6"/>
              <a:endCxn id="87" idx="1"/>
            </p:cNvCxnSpPr>
            <p:nvPr/>
          </p:nvCxnSpPr>
          <p:spPr>
            <a:xfrm>
              <a:off x="6394507" y="3936958"/>
              <a:ext cx="277987" cy="364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bgerundetes Rechteck 88"/>
            <p:cNvSpPr/>
            <p:nvPr/>
          </p:nvSpPr>
          <p:spPr bwMode="auto">
            <a:xfrm>
              <a:off x="6437911" y="4472736"/>
              <a:ext cx="522248" cy="33717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0" name="Gerade Verbindung mit Pfeil 89"/>
            <p:cNvCxnSpPr>
              <a:stCxn id="87" idx="2"/>
              <a:endCxn id="89" idx="0"/>
            </p:cNvCxnSpPr>
            <p:nvPr/>
          </p:nvCxnSpPr>
          <p:spPr>
            <a:xfrm flipH="1">
              <a:off x="6699035" y="4117863"/>
              <a:ext cx="261124" cy="35487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Abgerundetes Rechteck 90"/>
            <p:cNvSpPr/>
            <p:nvPr/>
          </p:nvSpPr>
          <p:spPr bwMode="auto">
            <a:xfrm>
              <a:off x="7520646" y="4283390"/>
              <a:ext cx="368991" cy="378691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2" name="Gerade Verbindung mit Pfeil 91"/>
            <p:cNvCxnSpPr>
              <a:stCxn id="89" idx="3"/>
              <a:endCxn id="91" idx="1"/>
            </p:cNvCxnSpPr>
            <p:nvPr/>
          </p:nvCxnSpPr>
          <p:spPr>
            <a:xfrm flipV="1">
              <a:off x="6960159" y="4472736"/>
              <a:ext cx="560486" cy="16858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>
              <a:stCxn id="91" idx="0"/>
              <a:endCxn id="87" idx="3"/>
            </p:cNvCxnSpPr>
            <p:nvPr/>
          </p:nvCxnSpPr>
          <p:spPr>
            <a:xfrm flipH="1" flipV="1">
              <a:off x="7247823" y="3940600"/>
              <a:ext cx="457318" cy="34279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feld 93"/>
          <p:cNvSpPr txBox="1"/>
          <p:nvPr/>
        </p:nvSpPr>
        <p:spPr>
          <a:xfrm>
            <a:off x="8356497" y="3588638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95770"/>
              </a:buClr>
              <a:buSzPct val="120000"/>
            </a:pPr>
            <a:r>
              <a:rPr lang="de-DE" sz="5400" b="1" dirty="0" smtClean="0">
                <a:solidFill>
                  <a:srgbClr val="E5D85F"/>
                </a:solidFill>
              </a:rPr>
              <a:t>?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6254000" y="3531611"/>
            <a:ext cx="52290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en-US" sz="4800" b="1" dirty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≈</a:t>
            </a:r>
            <a:endParaRPr lang="en-US" sz="4800" b="1" dirty="0">
              <a:ln w="12700">
                <a:noFill/>
                <a:prstDash val="solid"/>
              </a:ln>
              <a:solidFill>
                <a:srgbClr val="E5D85F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1042074" y="3495092"/>
            <a:ext cx="243688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de-DE" sz="4000" b="1" dirty="0" smtClean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= </a:t>
            </a:r>
            <a:r>
              <a:rPr lang="de-DE" sz="3200" b="1" dirty="0" smtClean="0">
                <a:ln w="12700">
                  <a:noFill/>
                  <a:prstDash val="solid"/>
                </a:ln>
                <a:solidFill>
                  <a:srgbClr val="E5D85F"/>
                </a:solidFill>
                <a:latin typeface="Arial"/>
                <a:cs typeface="Arial"/>
              </a:rPr>
              <a:t>„schnell”</a:t>
            </a:r>
            <a:endParaRPr lang="de-DE" sz="3200" b="1" dirty="0">
              <a:ln w="12700">
                <a:noFill/>
                <a:prstDash val="solid"/>
              </a:ln>
              <a:solidFill>
                <a:srgbClr val="E5D85F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370287" y="4264103"/>
            <a:ext cx="2319861" cy="6723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err="1">
                <a:solidFill>
                  <a:srgbClr val="000000"/>
                </a:solidFill>
              </a:rPr>
              <a:t>Requester-induced</a:t>
            </a:r>
            <a:endParaRPr lang="de-DE" dirty="0">
              <a:solidFill>
                <a:srgbClr val="000000"/>
              </a:solidFill>
            </a:endParaRPr>
          </a:p>
          <a:p>
            <a:pPr algn="ctr"/>
            <a:r>
              <a:rPr lang="de-DE" dirty="0" err="1">
                <a:solidFill>
                  <a:srgbClr val="000000"/>
                </a:solidFill>
              </a:rPr>
              <a:t>Fuzziness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9" name="Abgerundetes Rechteck 118"/>
          <p:cNvSpPr/>
          <p:nvPr/>
        </p:nvSpPr>
        <p:spPr bwMode="auto">
          <a:xfrm>
            <a:off x="7434689" y="4394742"/>
            <a:ext cx="2168009" cy="6723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Provider-</a:t>
            </a:r>
            <a:r>
              <a:rPr lang="de-DE" dirty="0" err="1">
                <a:solidFill>
                  <a:srgbClr val="000000"/>
                </a:solidFill>
              </a:rPr>
              <a:t>induced</a:t>
            </a:r>
            <a:endParaRPr lang="de-DE" dirty="0">
              <a:solidFill>
                <a:srgbClr val="000000"/>
              </a:solidFill>
            </a:endParaRPr>
          </a:p>
          <a:p>
            <a:pPr algn="ctr"/>
            <a:r>
              <a:rPr lang="de-DE" dirty="0" err="1">
                <a:solidFill>
                  <a:srgbClr val="000000"/>
                </a:solidFill>
              </a:rPr>
              <a:t>Fuzziness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5376047" y="2796493"/>
            <a:ext cx="3227165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95770"/>
              </a:buClr>
              <a:buSzPct val="120000"/>
            </a:pPr>
            <a:r>
              <a:rPr lang="de-DE" sz="2300" dirty="0" err="1" smtClean="0">
                <a:solidFill>
                  <a:srgbClr val="FFFFFF"/>
                </a:solidFill>
              </a:rPr>
              <a:t>getMap</a:t>
            </a:r>
            <a:r>
              <a:rPr lang="de-DE" sz="2300" dirty="0" smtClean="0">
                <a:solidFill>
                  <a:srgbClr val="FFFFFF"/>
                </a:solidFill>
              </a:rPr>
              <a:t>(Position) </a:t>
            </a:r>
            <a:r>
              <a:rPr lang="de-DE" sz="2300" dirty="0">
                <a:solidFill>
                  <a:srgbClr val="FFFFFF"/>
                </a:solidFill>
              </a:rPr>
              <a:t>: </a:t>
            </a:r>
            <a:r>
              <a:rPr lang="de-DE" sz="2300" dirty="0" err="1">
                <a:solidFill>
                  <a:srgbClr val="FFFFFF"/>
                </a:solidFill>
              </a:rPr>
              <a:t>Map</a:t>
            </a:r>
            <a:endParaRPr lang="de-DE" sz="2300" dirty="0">
              <a:solidFill>
                <a:srgbClr val="FFFFFF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2721000" y="769922"/>
            <a:ext cx="4824000" cy="1613945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Fuzzy </a:t>
            </a:r>
            <a:r>
              <a:rPr lang="de-DE" sz="2000" b="1" kern="0" dirty="0" err="1">
                <a:solidFill>
                  <a:srgbClr val="000000"/>
                </a:solidFill>
                <a:latin typeface="Arial"/>
              </a:rPr>
              <a:t>Matching</a:t>
            </a: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 </a:t>
            </a:r>
            <a:endParaRPr lang="de-DE" sz="2000" b="1" kern="0" dirty="0" smtClean="0">
              <a:solidFill>
                <a:srgbClr val="000000"/>
              </a:solidFill>
              <a:latin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0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kern="0" dirty="0" err="1">
                <a:solidFill>
                  <a:srgbClr val="000000"/>
                </a:solidFill>
                <a:latin typeface="Arial"/>
              </a:rPr>
              <a:t>Fuzziness</a:t>
            </a:r>
            <a:r>
              <a:rPr lang="de-DE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aufdecken &amp; klassifizieren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kern="0" dirty="0" err="1" smtClean="0">
                <a:solidFill>
                  <a:srgbClr val="000000"/>
                </a:solidFill>
                <a:latin typeface="Arial"/>
              </a:rPr>
              <a:t>Matching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 &amp; </a:t>
            </a:r>
            <a:r>
              <a:rPr lang="de-DE" sz="2000" kern="0" dirty="0" err="1" smtClean="0">
                <a:solidFill>
                  <a:srgbClr val="000000"/>
                </a:solidFill>
                <a:latin typeface="Arial"/>
              </a:rPr>
              <a:t>Fuzziness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 quantifizieren</a:t>
            </a:r>
            <a:endParaRPr lang="de-DE" sz="2000" kern="0" dirty="0">
              <a:solidFill>
                <a:srgbClr val="000000"/>
              </a:solidFill>
              <a:latin typeface="Arial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Matching-Ergebnis annotieren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457064" y="3595837"/>
            <a:ext cx="504000" cy="575774"/>
            <a:chOff x="482497" y="4386751"/>
            <a:chExt cx="504000" cy="575774"/>
          </a:xfrm>
        </p:grpSpPr>
        <p:sp>
          <p:nvSpPr>
            <p:cNvPr id="28" name="Ellipse 27"/>
            <p:cNvSpPr/>
            <p:nvPr/>
          </p:nvSpPr>
          <p:spPr bwMode="auto">
            <a:xfrm>
              <a:off x="482497" y="4458687"/>
              <a:ext cx="504000" cy="50383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9" name="Gerader Verbinder 28"/>
            <p:cNvCxnSpPr/>
            <p:nvPr/>
          </p:nvCxnSpPr>
          <p:spPr>
            <a:xfrm flipV="1">
              <a:off x="730250" y="4543128"/>
              <a:ext cx="0" cy="163926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30" name="Gerader Verbinder 29"/>
            <p:cNvCxnSpPr/>
            <p:nvPr/>
          </p:nvCxnSpPr>
          <p:spPr>
            <a:xfrm flipH="1">
              <a:off x="730250" y="4707054"/>
              <a:ext cx="127000" cy="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32" name="Rechteck 31"/>
            <p:cNvSpPr/>
            <p:nvPr/>
          </p:nvSpPr>
          <p:spPr bwMode="auto">
            <a:xfrm>
              <a:off x="698500" y="4386751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 bwMode="auto">
            <a:xfrm rot="3077238">
              <a:off x="912300" y="4491875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659362" y="3659222"/>
            <a:ext cx="504000" cy="575774"/>
            <a:chOff x="482497" y="4386751"/>
            <a:chExt cx="504000" cy="575774"/>
          </a:xfrm>
        </p:grpSpPr>
        <p:sp>
          <p:nvSpPr>
            <p:cNvPr id="35" name="Ellipse 34"/>
            <p:cNvSpPr/>
            <p:nvPr/>
          </p:nvSpPr>
          <p:spPr bwMode="auto">
            <a:xfrm>
              <a:off x="482497" y="4458687"/>
              <a:ext cx="504000" cy="50383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36" name="Gerader Verbinder 35"/>
            <p:cNvCxnSpPr/>
            <p:nvPr/>
          </p:nvCxnSpPr>
          <p:spPr>
            <a:xfrm flipV="1">
              <a:off x="730250" y="4543128"/>
              <a:ext cx="0" cy="163926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37" name="Gerader Verbinder 36"/>
            <p:cNvCxnSpPr/>
            <p:nvPr/>
          </p:nvCxnSpPr>
          <p:spPr>
            <a:xfrm flipH="1">
              <a:off x="730250" y="4707054"/>
              <a:ext cx="127000" cy="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round/>
              <a:headEnd/>
              <a:tailEnd/>
            </a:ln>
            <a:effectLst/>
          </p:spPr>
        </p:cxnSp>
        <p:sp>
          <p:nvSpPr>
            <p:cNvPr id="38" name="Rechteck 37"/>
            <p:cNvSpPr/>
            <p:nvPr/>
          </p:nvSpPr>
          <p:spPr bwMode="auto">
            <a:xfrm>
              <a:off x="698500" y="4386751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 rot="3077238">
              <a:off x="912300" y="4491875"/>
              <a:ext cx="82550" cy="6558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hteck 119"/>
          <p:cNvSpPr/>
          <p:nvPr/>
        </p:nvSpPr>
        <p:spPr bwMode="auto">
          <a:xfrm>
            <a:off x="2781782" y="4063966"/>
            <a:ext cx="4558746" cy="2167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80000" tIns="0" rIns="180000" rtlCol="0" anchor="ctr"/>
          <a:lstStyle/>
          <a:p>
            <a:pPr algn="ctr"/>
            <a:r>
              <a:rPr lang="de-DE" sz="2000" b="1" dirty="0" smtClean="0">
                <a:solidFill>
                  <a:srgbClr val="000000"/>
                </a:solidFill>
              </a:rPr>
              <a:t>Matching-Ergebnis:</a:t>
            </a:r>
          </a:p>
          <a:p>
            <a:pPr algn="ctr"/>
            <a:r>
              <a:rPr lang="de-DE" sz="100" b="1" dirty="0">
                <a:solidFill>
                  <a:srgbClr val="000000"/>
                </a:solidFill>
              </a:rPr>
              <a:t> </a:t>
            </a:r>
            <a:endParaRPr lang="de-DE" sz="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Signaturen: </a:t>
            </a:r>
            <a:r>
              <a:rPr lang="de-DE" sz="2000" dirty="0" smtClean="0">
                <a:solidFill>
                  <a:srgbClr val="00B050"/>
                </a:solidFill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Performance: [0.5, 0.7] 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(</a:t>
            </a:r>
            <a:r>
              <a:rPr lang="de-DE" sz="1600" dirty="0" err="1" smtClean="0">
                <a:solidFill>
                  <a:srgbClr val="FF0000"/>
                </a:solidFill>
              </a:rPr>
              <a:t>Requester-ind</a:t>
            </a:r>
            <a:r>
              <a:rPr lang="de-DE" sz="1600" dirty="0" smtClean="0">
                <a:solidFill>
                  <a:srgbClr val="FF0000"/>
                </a:solidFill>
              </a:rPr>
              <a:t>. F.: </a:t>
            </a:r>
            <a:r>
              <a:rPr lang="de-DE" dirty="0" smtClean="0">
                <a:solidFill>
                  <a:srgbClr val="FF0000"/>
                </a:solidFill>
              </a:rPr>
              <a:t>high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Protokolle: 0 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(</a:t>
            </a:r>
            <a:r>
              <a:rPr lang="de-DE" sz="1600" dirty="0" smtClean="0">
                <a:solidFill>
                  <a:srgbClr val="FF0000"/>
                </a:solidFill>
              </a:rPr>
              <a:t>Provider-</a:t>
            </a:r>
            <a:r>
              <a:rPr lang="de-DE" sz="1600" dirty="0" err="1" smtClean="0">
                <a:solidFill>
                  <a:srgbClr val="FF0000"/>
                </a:solidFill>
              </a:rPr>
              <a:t>ind</a:t>
            </a:r>
            <a:r>
              <a:rPr lang="de-DE" sz="1600" dirty="0" smtClean="0">
                <a:solidFill>
                  <a:srgbClr val="FF0000"/>
                </a:solidFill>
              </a:rPr>
              <a:t>. F.: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complete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7511438" y="5627978"/>
            <a:ext cx="2157147" cy="5286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[Platenius, 2013]</a:t>
            </a:r>
          </a:p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[Platenius et al., 2014]</a:t>
            </a:r>
          </a:p>
        </p:txBody>
      </p:sp>
      <p:sp>
        <p:nvSpPr>
          <p:cNvPr id="42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1307599" y="5450022"/>
            <a:ext cx="8397401" cy="79508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342900" indent="-342900" algn="ctr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Kunden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und Anbieter bekommen mehr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Informationen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für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bessere Entscheidungen</a:t>
            </a:r>
            <a:endParaRPr lang="de-DE" sz="20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3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9" grpId="0" animBg="1"/>
      <p:bldP spid="26" grpId="0" animBg="1"/>
      <p:bldP spid="120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0" name="Gerader Verbinder 69"/>
          <p:cNvSpPr/>
          <p:nvPr/>
        </p:nvSpPr>
        <p:spPr>
          <a:xfrm>
            <a:off x="276176" y="1838137"/>
            <a:ext cx="0" cy="374144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>
            <a:off x="380105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>
            <a:off x="276176" y="1197000"/>
            <a:ext cx="2078578" cy="1009593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On-The-Fly Computing – Überblick</a:t>
            </a:r>
            <a:endParaRPr lang="de-DE" sz="2400" kern="1200" dirty="0"/>
          </a:p>
        </p:txBody>
      </p:sp>
      <p:sp>
        <p:nvSpPr>
          <p:cNvPr id="74" name="Gerader Verbinder 73"/>
          <p:cNvSpPr/>
          <p:nvPr/>
        </p:nvSpPr>
        <p:spPr>
          <a:xfrm>
            <a:off x="2701182" y="2420999"/>
            <a:ext cx="0" cy="3165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hteck 75"/>
          <p:cNvSpPr/>
          <p:nvPr/>
        </p:nvSpPr>
        <p:spPr>
          <a:xfrm>
            <a:off x="2805111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>
            <a:off x="2701182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/>
              <a:t>Fuzzy</a:t>
            </a:r>
            <a:r>
              <a:rPr lang="de-DE" sz="2000" kern="1200" dirty="0" smtClean="0"/>
              <a:t> Service </a:t>
            </a:r>
            <a:r>
              <a:rPr lang="de-DE" sz="2000" kern="1200" dirty="0" err="1" smtClean="0"/>
              <a:t>Matching</a:t>
            </a:r>
            <a:endParaRPr lang="de-DE" sz="2000" kern="1200" dirty="0"/>
          </a:p>
        </p:txBody>
      </p:sp>
      <p:sp>
        <p:nvSpPr>
          <p:cNvPr id="78" name="Gerader Verbinder 77"/>
          <p:cNvSpPr/>
          <p:nvPr/>
        </p:nvSpPr>
        <p:spPr>
          <a:xfrm>
            <a:off x="5126188" y="2421000"/>
            <a:ext cx="0" cy="316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hteck 79"/>
          <p:cNvSpPr/>
          <p:nvPr/>
        </p:nvSpPr>
        <p:spPr>
          <a:xfrm>
            <a:off x="5230117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ihandform 80"/>
          <p:cNvSpPr/>
          <p:nvPr/>
        </p:nvSpPr>
        <p:spPr>
          <a:xfrm>
            <a:off x="5126188" y="2413172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smtClean="0"/>
              <a:t>Skalierbarkeits- und Elastizitäts-analyse</a:t>
            </a:r>
            <a:endParaRPr lang="de-DE" sz="2000" kern="1200" dirty="0"/>
          </a:p>
        </p:txBody>
      </p:sp>
      <p:sp>
        <p:nvSpPr>
          <p:cNvPr id="82" name="Gerader Verbinder 81"/>
          <p:cNvSpPr/>
          <p:nvPr/>
        </p:nvSpPr>
        <p:spPr>
          <a:xfrm>
            <a:off x="7551194" y="2413171"/>
            <a:ext cx="0" cy="31732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hteck 82"/>
          <p:cNvSpPr/>
          <p:nvPr/>
        </p:nvSpPr>
        <p:spPr>
          <a:xfrm>
            <a:off x="7655123" y="3617352"/>
            <a:ext cx="1967789" cy="1683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hteck 83"/>
          <p:cNvSpPr/>
          <p:nvPr/>
        </p:nvSpPr>
        <p:spPr>
          <a:xfrm>
            <a:off x="7655123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ihandform 84"/>
          <p:cNvSpPr/>
          <p:nvPr/>
        </p:nvSpPr>
        <p:spPr>
          <a:xfrm>
            <a:off x="7551194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de-DE" sz="2000" dirty="0"/>
              <a:t>TE für günstige Rechenzentren- Netzwerke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99466" y="1197000"/>
            <a:ext cx="6933483" cy="1016457"/>
            <a:chOff x="3176" y="729421"/>
            <a:chExt cx="2078578" cy="415715"/>
          </a:xfrm>
        </p:grpSpPr>
        <p:sp>
          <p:nvSpPr>
            <p:cNvPr id="10" name="Rechteck 9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Aktuelle Forschungsherausforderungen</a:t>
              </a:r>
              <a:endParaRPr lang="de-DE" sz="2400" kern="1200" dirty="0"/>
            </a:p>
          </p:txBody>
        </p:sp>
      </p:grp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08" b="-65876"/>
          <a:stretch/>
        </p:blipFill>
        <p:spPr>
          <a:xfrm>
            <a:off x="401581" y="2429389"/>
            <a:ext cx="1959419" cy="165600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91" name="Rechteck 90"/>
          <p:cNvSpPr/>
          <p:nvPr/>
        </p:nvSpPr>
        <p:spPr bwMode="auto">
          <a:xfrm>
            <a:off x="4983750" y="2277000"/>
            <a:ext cx="2345250" cy="3456000"/>
          </a:xfrm>
          <a:prstGeom prst="rect">
            <a:avLst/>
          </a:prstGeom>
          <a:noFill/>
          <a:ln w="57150">
            <a:solidFill>
              <a:srgbClr val="E5D85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smtClean="0">
              <a:solidFill>
                <a:srgbClr val="000000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3116" r="3164"/>
          <a:stretch/>
        </p:blipFill>
        <p:spPr>
          <a:xfrm>
            <a:off x="5241000" y="3629002"/>
            <a:ext cx="1944000" cy="1671578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/>
          <a:srcRect l="3093" r="4165"/>
          <a:stretch/>
        </p:blipFill>
        <p:spPr>
          <a:xfrm>
            <a:off x="2815994" y="3614750"/>
            <a:ext cx="1944000" cy="168625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071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353950" y="3097164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von Servicekompositionen</a:t>
            </a:r>
            <a:endParaRPr lang="de-DE" dirty="0"/>
          </a:p>
        </p:txBody>
      </p:sp>
      <p:sp>
        <p:nvSpPr>
          <p:cNvPr id="8" name="Textfeld 149"/>
          <p:cNvSpPr txBox="1">
            <a:spLocks noChangeArrowheads="1"/>
          </p:cNvSpPr>
          <p:nvPr/>
        </p:nvSpPr>
        <p:spPr bwMode="auto">
          <a:xfrm>
            <a:off x="3932511" y="5613508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9" name="Textfeld 149"/>
          <p:cNvSpPr txBox="1">
            <a:spLocks noChangeArrowheads="1"/>
          </p:cNvSpPr>
          <p:nvPr/>
        </p:nvSpPr>
        <p:spPr bwMode="auto">
          <a:xfrm>
            <a:off x="5991888" y="5204144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2" name="Textfeld 149"/>
          <p:cNvSpPr txBox="1">
            <a:spLocks noChangeArrowheads="1"/>
          </p:cNvSpPr>
          <p:nvPr/>
        </p:nvSpPr>
        <p:spPr bwMode="auto">
          <a:xfrm>
            <a:off x="2182413" y="5204144"/>
            <a:ext cx="1676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Kunden</a:t>
            </a:r>
            <a:endParaRPr lang="en-US" dirty="0">
              <a:solidFill>
                <a:srgbClr val="5B8198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01276" y="4462023"/>
            <a:ext cx="860591" cy="8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975462" y="3376977"/>
            <a:ext cx="860591" cy="8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3592" y="3601516"/>
            <a:ext cx="860591" cy="8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01"/>
          <p:cNvGrpSpPr/>
          <p:nvPr/>
        </p:nvGrpSpPr>
        <p:grpSpPr>
          <a:xfrm>
            <a:off x="6469295" y="4370304"/>
            <a:ext cx="792393" cy="367211"/>
            <a:chOff x="2218428" y="1666429"/>
            <a:chExt cx="792393" cy="367211"/>
          </a:xfrm>
          <a:solidFill>
            <a:schemeClr val="bg1"/>
          </a:solidFill>
        </p:grpSpPr>
        <p:sp>
          <p:nvSpPr>
            <p:cNvPr id="29" name="Rechteck 201"/>
            <p:cNvSpPr/>
            <p:nvPr/>
          </p:nvSpPr>
          <p:spPr bwMode="auto">
            <a:xfrm>
              <a:off x="2412263" y="1666429"/>
              <a:ext cx="598558" cy="367211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hteck 202"/>
            <p:cNvSpPr/>
            <p:nvPr/>
          </p:nvSpPr>
          <p:spPr bwMode="auto">
            <a:xfrm>
              <a:off x="2885022" y="1699754"/>
              <a:ext cx="92728" cy="75043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Rechteck 203"/>
            <p:cNvSpPr/>
            <p:nvPr/>
          </p:nvSpPr>
          <p:spPr bwMode="auto">
            <a:xfrm>
              <a:off x="2862630" y="1707544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Rechteck 243"/>
            <p:cNvSpPr/>
            <p:nvPr/>
          </p:nvSpPr>
          <p:spPr bwMode="auto">
            <a:xfrm>
              <a:off x="2862630" y="1740379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33" name="Gerade Verbindung 200"/>
            <p:cNvCxnSpPr>
              <a:stCxn id="29" idx="1"/>
            </p:cNvCxnSpPr>
            <p:nvPr/>
          </p:nvCxnSpPr>
          <p:spPr bwMode="auto">
            <a:xfrm flipH="1" flipV="1">
              <a:off x="2329878" y="1850034"/>
              <a:ext cx="82385" cy="1"/>
            </a:xfrm>
            <a:prstGeom prst="lin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Ellipse 244"/>
            <p:cNvSpPr/>
            <p:nvPr/>
          </p:nvSpPr>
          <p:spPr bwMode="auto">
            <a:xfrm>
              <a:off x="2218428" y="1790431"/>
              <a:ext cx="111450" cy="117605"/>
            </a:xfrm>
            <a:prstGeom prst="ellips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201"/>
          <p:cNvGrpSpPr/>
          <p:nvPr/>
        </p:nvGrpSpPr>
        <p:grpSpPr>
          <a:xfrm>
            <a:off x="7942030" y="4555497"/>
            <a:ext cx="792393" cy="367211"/>
            <a:chOff x="2218428" y="1666429"/>
            <a:chExt cx="792393" cy="367211"/>
          </a:xfrm>
          <a:solidFill>
            <a:schemeClr val="bg1"/>
          </a:solidFill>
        </p:grpSpPr>
        <p:sp>
          <p:nvSpPr>
            <p:cNvPr id="52" name="Rechteck 201"/>
            <p:cNvSpPr/>
            <p:nvPr/>
          </p:nvSpPr>
          <p:spPr bwMode="auto">
            <a:xfrm>
              <a:off x="2412263" y="1666429"/>
              <a:ext cx="598558" cy="367211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3" name="Rechteck 202"/>
            <p:cNvSpPr/>
            <p:nvPr/>
          </p:nvSpPr>
          <p:spPr bwMode="auto">
            <a:xfrm>
              <a:off x="2885022" y="1699754"/>
              <a:ext cx="92728" cy="75043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4" name="Rechteck 203"/>
            <p:cNvSpPr/>
            <p:nvPr/>
          </p:nvSpPr>
          <p:spPr bwMode="auto">
            <a:xfrm>
              <a:off x="2862630" y="1707544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Rechteck 243"/>
            <p:cNvSpPr/>
            <p:nvPr/>
          </p:nvSpPr>
          <p:spPr bwMode="auto">
            <a:xfrm>
              <a:off x="2862630" y="1740379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56" name="Gerade Verbindung 200"/>
            <p:cNvCxnSpPr>
              <a:stCxn id="52" idx="1"/>
            </p:cNvCxnSpPr>
            <p:nvPr/>
          </p:nvCxnSpPr>
          <p:spPr bwMode="auto">
            <a:xfrm flipH="1" flipV="1">
              <a:off x="2329878" y="1850034"/>
              <a:ext cx="82385" cy="1"/>
            </a:xfrm>
            <a:prstGeom prst="lin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7" name="Ellipse 244"/>
            <p:cNvSpPr/>
            <p:nvPr/>
          </p:nvSpPr>
          <p:spPr bwMode="auto">
            <a:xfrm>
              <a:off x="2218428" y="1790431"/>
              <a:ext cx="111450" cy="117605"/>
            </a:xfrm>
            <a:prstGeom prst="ellips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201"/>
          <p:cNvGrpSpPr/>
          <p:nvPr/>
        </p:nvGrpSpPr>
        <p:grpSpPr>
          <a:xfrm>
            <a:off x="7543074" y="4039251"/>
            <a:ext cx="792393" cy="367211"/>
            <a:chOff x="2218428" y="1666429"/>
            <a:chExt cx="792393" cy="367211"/>
          </a:xfrm>
          <a:solidFill>
            <a:schemeClr val="bg1"/>
          </a:solidFill>
        </p:grpSpPr>
        <p:sp>
          <p:nvSpPr>
            <p:cNvPr id="59" name="Rechteck 201"/>
            <p:cNvSpPr/>
            <p:nvPr/>
          </p:nvSpPr>
          <p:spPr bwMode="auto">
            <a:xfrm>
              <a:off x="2412263" y="1666429"/>
              <a:ext cx="598558" cy="367211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Rechteck 202"/>
            <p:cNvSpPr/>
            <p:nvPr/>
          </p:nvSpPr>
          <p:spPr bwMode="auto">
            <a:xfrm>
              <a:off x="2885022" y="1699754"/>
              <a:ext cx="92728" cy="75043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1" name="Rechteck 203"/>
            <p:cNvSpPr/>
            <p:nvPr/>
          </p:nvSpPr>
          <p:spPr bwMode="auto">
            <a:xfrm>
              <a:off x="2862630" y="1707544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2" name="Rechteck 243"/>
            <p:cNvSpPr/>
            <p:nvPr/>
          </p:nvSpPr>
          <p:spPr bwMode="auto">
            <a:xfrm>
              <a:off x="2862630" y="1740379"/>
              <a:ext cx="39402" cy="20267"/>
            </a:xfrm>
            <a:prstGeom prst="rect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3" name="Gerade Verbindung 200"/>
            <p:cNvCxnSpPr>
              <a:stCxn id="59" idx="1"/>
            </p:cNvCxnSpPr>
            <p:nvPr/>
          </p:nvCxnSpPr>
          <p:spPr bwMode="auto">
            <a:xfrm flipH="1" flipV="1">
              <a:off x="2329878" y="1850034"/>
              <a:ext cx="82385" cy="1"/>
            </a:xfrm>
            <a:prstGeom prst="lin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4" name="Ellipse 244"/>
            <p:cNvSpPr/>
            <p:nvPr/>
          </p:nvSpPr>
          <p:spPr bwMode="auto">
            <a:xfrm>
              <a:off x="2218428" y="1790431"/>
              <a:ext cx="111450" cy="117605"/>
            </a:xfrm>
            <a:prstGeom prst="ellipse">
              <a:avLst/>
            </a:prstGeom>
            <a:grpFill/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711" y="3752290"/>
            <a:ext cx="954172" cy="9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uppieren 100"/>
          <p:cNvGrpSpPr/>
          <p:nvPr/>
        </p:nvGrpSpPr>
        <p:grpSpPr>
          <a:xfrm>
            <a:off x="3657000" y="2901163"/>
            <a:ext cx="1349305" cy="599837"/>
            <a:chOff x="837143" y="3611974"/>
            <a:chExt cx="826024" cy="367211"/>
          </a:xfrm>
          <a:solidFill>
            <a:schemeClr val="bg1"/>
          </a:solidFill>
        </p:grpSpPr>
        <p:grpSp>
          <p:nvGrpSpPr>
            <p:cNvPr id="102" name="Group 201"/>
            <p:cNvGrpSpPr/>
            <p:nvPr/>
          </p:nvGrpSpPr>
          <p:grpSpPr>
            <a:xfrm>
              <a:off x="837143" y="3611974"/>
              <a:ext cx="678187" cy="367211"/>
              <a:chOff x="2412263" y="1666429"/>
              <a:chExt cx="678187" cy="367211"/>
            </a:xfrm>
            <a:grpFill/>
          </p:grpSpPr>
          <p:sp>
            <p:nvSpPr>
              <p:cNvPr id="104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08" name="Gerade Verbindung 200"/>
              <p:cNvCxnSpPr>
                <a:stCxn id="104" idx="3"/>
              </p:cNvCxnSpPr>
              <p:nvPr/>
            </p:nvCxnSpPr>
            <p:spPr bwMode="auto">
              <a:xfrm flipV="1">
                <a:off x="3010821" y="1850034"/>
                <a:ext cx="79629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03" name="Bogen 102"/>
            <p:cNvSpPr/>
            <p:nvPr/>
          </p:nvSpPr>
          <p:spPr>
            <a:xfrm rot="10800000">
              <a:off x="1519983" y="3731285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4807744" y="2901163"/>
            <a:ext cx="1668304" cy="1103659"/>
            <a:chOff x="4807744" y="2901163"/>
            <a:chExt cx="1668304" cy="1103659"/>
          </a:xfrm>
        </p:grpSpPr>
        <p:sp>
          <p:nvSpPr>
            <p:cNvPr id="100" name="Ellipse 244"/>
            <p:cNvSpPr>
              <a:spLocks noChangeAspect="1"/>
            </p:cNvSpPr>
            <p:nvPr/>
          </p:nvSpPr>
          <p:spPr bwMode="auto">
            <a:xfrm>
              <a:off x="4807744" y="3129102"/>
              <a:ext cx="136464" cy="144001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Rechteck 201"/>
            <p:cNvSpPr/>
            <p:nvPr/>
          </p:nvSpPr>
          <p:spPr bwMode="auto">
            <a:xfrm>
              <a:off x="5060173" y="2901163"/>
              <a:ext cx="1415875" cy="1103659"/>
            </a:xfrm>
            <a:prstGeom prst="rect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00" b="1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50" name="Gerade Verbindung 200"/>
            <p:cNvCxnSpPr/>
            <p:nvPr/>
          </p:nvCxnSpPr>
          <p:spPr bwMode="auto">
            <a:xfrm flipV="1">
              <a:off x="5629800" y="3218099"/>
              <a:ext cx="79629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1" name="Bogen 150"/>
            <p:cNvSpPr/>
            <p:nvPr/>
          </p:nvSpPr>
          <p:spPr>
            <a:xfrm rot="10800000">
              <a:off x="5714082" y="3153805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52" name="Group 201"/>
            <p:cNvGrpSpPr/>
            <p:nvPr/>
          </p:nvGrpSpPr>
          <p:grpSpPr>
            <a:xfrm>
              <a:off x="5907169" y="3069000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53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5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6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cxnSp>
          <p:nvCxnSpPr>
            <p:cNvPr id="157" name="Gerade Verbindung 200"/>
            <p:cNvCxnSpPr/>
            <p:nvPr/>
          </p:nvCxnSpPr>
          <p:spPr bwMode="auto">
            <a:xfrm flipH="1" flipV="1">
              <a:off x="5823895" y="3217542"/>
              <a:ext cx="82385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58" name="Ellipse 244"/>
            <p:cNvSpPr/>
            <p:nvPr/>
          </p:nvSpPr>
          <p:spPr bwMode="auto">
            <a:xfrm>
              <a:off x="5747201" y="3175780"/>
              <a:ext cx="76694" cy="80930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2" name="Gruppieren 71"/>
            <p:cNvGrpSpPr/>
            <p:nvPr/>
          </p:nvGrpSpPr>
          <p:grpSpPr>
            <a:xfrm rot="5400000">
              <a:off x="5276603" y="3409844"/>
              <a:ext cx="227466" cy="128587"/>
              <a:chOff x="5988540" y="3518300"/>
              <a:chExt cx="227466" cy="128587"/>
            </a:xfrm>
          </p:grpSpPr>
          <p:cxnSp>
            <p:nvCxnSpPr>
              <p:cNvPr id="159" name="Gerade Verbindung 200"/>
              <p:cNvCxnSpPr/>
              <p:nvPr/>
            </p:nvCxnSpPr>
            <p:spPr bwMode="auto">
              <a:xfrm flipV="1">
                <a:off x="5988540" y="3582594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0" name="Bogen 159"/>
              <p:cNvSpPr/>
              <p:nvPr/>
            </p:nvSpPr>
            <p:spPr>
              <a:xfrm rot="10800000">
                <a:off x="6072822" y="3518300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1" name="Group 201"/>
            <p:cNvGrpSpPr/>
            <p:nvPr/>
          </p:nvGrpSpPr>
          <p:grpSpPr>
            <a:xfrm>
              <a:off x="5159400" y="3637155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6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73" name="Gruppieren 72"/>
            <p:cNvGrpSpPr/>
            <p:nvPr/>
          </p:nvGrpSpPr>
          <p:grpSpPr>
            <a:xfrm rot="5400000">
              <a:off x="5309468" y="3511645"/>
              <a:ext cx="159079" cy="80930"/>
              <a:chOff x="6108706" y="3540438"/>
              <a:chExt cx="159079" cy="80930"/>
            </a:xfrm>
          </p:grpSpPr>
          <p:cxnSp>
            <p:nvCxnSpPr>
              <p:cNvPr id="166" name="Gerade Verbindung 200"/>
              <p:cNvCxnSpPr/>
              <p:nvPr/>
            </p:nvCxnSpPr>
            <p:spPr bwMode="auto">
              <a:xfrm flipH="1" flipV="1">
                <a:off x="6185400" y="3582200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67" name="Ellipse 244"/>
              <p:cNvSpPr/>
              <p:nvPr/>
            </p:nvSpPr>
            <p:spPr bwMode="auto">
              <a:xfrm>
                <a:off x="6108706" y="3540438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68" name="Gerade Verbindung 200"/>
            <p:cNvCxnSpPr/>
            <p:nvPr/>
          </p:nvCxnSpPr>
          <p:spPr bwMode="auto">
            <a:xfrm flipV="1">
              <a:off x="5629800" y="3781105"/>
              <a:ext cx="79629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9" name="Bogen 168"/>
            <p:cNvSpPr/>
            <p:nvPr/>
          </p:nvSpPr>
          <p:spPr>
            <a:xfrm rot="10800000">
              <a:off x="5714082" y="3716811"/>
              <a:ext cx="143184" cy="128587"/>
            </a:xfrm>
            <a:prstGeom prst="arc">
              <a:avLst>
                <a:gd name="adj1" fmla="val 16200000"/>
                <a:gd name="adj2" fmla="val 54784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70" name="Group 201"/>
            <p:cNvGrpSpPr/>
            <p:nvPr/>
          </p:nvGrpSpPr>
          <p:grpSpPr>
            <a:xfrm>
              <a:off x="5907169" y="3632006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71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3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4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cxnSp>
          <p:nvCxnSpPr>
            <p:cNvPr id="175" name="Gerade Verbindung 200"/>
            <p:cNvCxnSpPr/>
            <p:nvPr/>
          </p:nvCxnSpPr>
          <p:spPr bwMode="auto">
            <a:xfrm flipH="1" flipV="1">
              <a:off x="5821102" y="3782655"/>
              <a:ext cx="82385" cy="1"/>
            </a:xfrm>
            <a:prstGeom prst="lin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6" name="Ellipse 244"/>
            <p:cNvSpPr/>
            <p:nvPr/>
          </p:nvSpPr>
          <p:spPr bwMode="auto">
            <a:xfrm>
              <a:off x="5748458" y="3739812"/>
              <a:ext cx="76694" cy="80930"/>
            </a:xfrm>
            <a:prstGeom prst="ellipse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2000" b="1" i="1" smtClean="0">
                <a:solidFill>
                  <a:srgbClr val="076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7" name="Gerader Verbinder 86"/>
            <p:cNvCxnSpPr>
              <a:stCxn id="100" idx="6"/>
            </p:cNvCxnSpPr>
            <p:nvPr/>
          </p:nvCxnSpPr>
          <p:spPr>
            <a:xfrm>
              <a:off x="4944208" y="3201103"/>
              <a:ext cx="4043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201"/>
            <p:cNvGrpSpPr/>
            <p:nvPr/>
          </p:nvGrpSpPr>
          <p:grpSpPr>
            <a:xfrm>
              <a:off x="5157126" y="3072905"/>
              <a:ext cx="466422" cy="286147"/>
              <a:chOff x="2412263" y="1666429"/>
              <a:chExt cx="598558" cy="367211"/>
            </a:xfrm>
            <a:solidFill>
              <a:schemeClr val="bg1"/>
            </a:solidFill>
          </p:grpSpPr>
          <p:sp>
            <p:nvSpPr>
              <p:cNvPr id="143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3" name="Gruppieren 2"/>
          <p:cNvGrpSpPr/>
          <p:nvPr/>
        </p:nvGrpSpPr>
        <p:grpSpPr>
          <a:xfrm>
            <a:off x="1200208" y="750732"/>
            <a:ext cx="7488000" cy="1853797"/>
            <a:chOff x="1200208" y="750732"/>
            <a:chExt cx="7488000" cy="1853797"/>
          </a:xfrm>
        </p:grpSpPr>
        <p:sp>
          <p:nvSpPr>
            <p:cNvPr id="110" name="Abgerundete rechteckige Legende 109"/>
            <p:cNvSpPr/>
            <p:nvPr/>
          </p:nvSpPr>
          <p:spPr bwMode="auto">
            <a:xfrm>
              <a:off x="1200208" y="750732"/>
              <a:ext cx="7488000" cy="1853797"/>
            </a:xfrm>
            <a:prstGeom prst="wedgeRoundRectCallout">
              <a:avLst>
                <a:gd name="adj1" fmla="val 7295"/>
                <a:gd name="adj2" fmla="val 72006"/>
                <a:gd name="adj3" fmla="val 16667"/>
              </a:avLst>
            </a:prstGeom>
            <a:solidFill>
              <a:schemeClr val="bg2">
                <a:lumMod val="85000"/>
              </a:schemeClr>
            </a:solidFill>
            <a:ln w="1905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de-DE" sz="16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48" name="Gruppieren 147"/>
            <p:cNvGrpSpPr>
              <a:grpSpLocks noChangeAspect="1"/>
            </p:cNvGrpSpPr>
            <p:nvPr/>
          </p:nvGrpSpPr>
          <p:grpSpPr>
            <a:xfrm>
              <a:off x="3051108" y="1341961"/>
              <a:ext cx="948774" cy="694752"/>
              <a:chOff x="3980819" y="2612083"/>
              <a:chExt cx="1154975" cy="845745"/>
            </a:xfrm>
          </p:grpSpPr>
          <p:sp>
            <p:nvSpPr>
              <p:cNvPr id="149" name="Pfeil nach rechts 148"/>
              <p:cNvSpPr/>
              <p:nvPr/>
            </p:nvSpPr>
            <p:spPr bwMode="auto">
              <a:xfrm>
                <a:off x="3980819" y="3059003"/>
                <a:ext cx="1154975" cy="39882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7" name="Grafik 1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1169" y="2612083"/>
                <a:ext cx="702458" cy="477618"/>
              </a:xfrm>
              <a:prstGeom prst="rect">
                <a:avLst/>
              </a:prstGeom>
            </p:spPr>
          </p:pic>
        </p:grpSp>
        <p:grpSp>
          <p:nvGrpSpPr>
            <p:cNvPr id="178" name="Gruppieren 177"/>
            <p:cNvGrpSpPr>
              <a:grpSpLocks noChangeAspect="1"/>
            </p:cNvGrpSpPr>
            <p:nvPr/>
          </p:nvGrpSpPr>
          <p:grpSpPr>
            <a:xfrm>
              <a:off x="1638322" y="990797"/>
              <a:ext cx="1100080" cy="1307020"/>
              <a:chOff x="835293" y="2505182"/>
              <a:chExt cx="1167559" cy="1387193"/>
            </a:xfrm>
          </p:grpSpPr>
          <p:sp>
            <p:nvSpPr>
              <p:cNvPr id="179" name="Document"/>
              <p:cNvSpPr>
                <a:spLocks noEditPoints="1" noChangeArrowheads="1"/>
              </p:cNvSpPr>
              <p:nvPr/>
            </p:nvSpPr>
            <p:spPr bwMode="auto">
              <a:xfrm flipH="1" flipV="1">
                <a:off x="835293" y="2505182"/>
                <a:ext cx="1167559" cy="1387193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77913" tIns="38957" rIns="77913" bIns="389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34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1" name="Gerade Verbindung 303"/>
              <p:cNvCxnSpPr/>
              <p:nvPr/>
            </p:nvCxnSpPr>
            <p:spPr>
              <a:xfrm flipV="1">
                <a:off x="1028404" y="3617346"/>
                <a:ext cx="47096" cy="1032"/>
              </a:xfrm>
              <a:prstGeom prst="lin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/>
            <p:cNvGrpSpPr>
              <a:grpSpLocks noChangeAspect="1"/>
            </p:cNvGrpSpPr>
            <p:nvPr/>
          </p:nvGrpSpPr>
          <p:grpSpPr>
            <a:xfrm>
              <a:off x="4218631" y="960115"/>
              <a:ext cx="1193046" cy="1374186"/>
              <a:chOff x="7073818" y="2407376"/>
              <a:chExt cx="1267292" cy="1459704"/>
            </a:xfrm>
          </p:grpSpPr>
          <p:grpSp>
            <p:nvGrpSpPr>
              <p:cNvPr id="197" name="Gruppieren 196"/>
              <p:cNvGrpSpPr/>
              <p:nvPr/>
            </p:nvGrpSpPr>
            <p:grpSpPr>
              <a:xfrm>
                <a:off x="7173551" y="2407376"/>
                <a:ext cx="1167559" cy="1387193"/>
                <a:chOff x="-1856571" y="3074462"/>
                <a:chExt cx="1370261" cy="1628025"/>
              </a:xfrm>
            </p:grpSpPr>
            <p:sp>
              <p:nvSpPr>
                <p:cNvPr id="222" name="Document"/>
                <p:cNvSpPr>
                  <a:spLocks noEditPoints="1" noChangeArrowheads="1"/>
                </p:cNvSpPr>
                <p:nvPr/>
              </p:nvSpPr>
              <p:spPr bwMode="auto">
                <a:xfrm flipH="1" flipV="1">
                  <a:off x="-1856571" y="3074462"/>
                  <a:ext cx="1370261" cy="1628025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77913" tIns="38957" rIns="77913" bIns="389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34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3" name="Gruppierung 102"/>
                <p:cNvGrpSpPr/>
                <p:nvPr/>
              </p:nvGrpSpPr>
              <p:grpSpPr>
                <a:xfrm>
                  <a:off x="-1567485" y="3836595"/>
                  <a:ext cx="792088" cy="216024"/>
                  <a:chOff x="7833320" y="4581128"/>
                  <a:chExt cx="792088" cy="216024"/>
                </a:xfrm>
              </p:grpSpPr>
              <p:sp>
                <p:nvSpPr>
                  <p:cNvPr id="224" name="Oval 70"/>
                  <p:cNvSpPr/>
                  <p:nvPr/>
                </p:nvSpPr>
                <p:spPr bwMode="auto">
                  <a:xfrm>
                    <a:off x="7833320" y="4581128"/>
                    <a:ext cx="216024" cy="216024"/>
                  </a:xfrm>
                  <a:prstGeom prst="ellipse">
                    <a:avLst/>
                  </a:prstGeom>
                  <a:solidFill>
                    <a:srgbClr val="F3CE81"/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" name="Oval 71"/>
                  <p:cNvSpPr/>
                  <p:nvPr/>
                </p:nvSpPr>
                <p:spPr bwMode="auto">
                  <a:xfrm>
                    <a:off x="8409384" y="4581128"/>
                    <a:ext cx="216024" cy="216024"/>
                  </a:xfrm>
                  <a:prstGeom prst="ellipse">
                    <a:avLst/>
                  </a:prstGeom>
                  <a:solidFill>
                    <a:srgbClr val="F3CE81"/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226" name="Gerade Verbindung 137"/>
                  <p:cNvCxnSpPr/>
                  <p:nvPr/>
                </p:nvCxnSpPr>
                <p:spPr>
                  <a:xfrm>
                    <a:off x="8225716" y="4581128"/>
                    <a:ext cx="0" cy="216024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Gerade Verbindung mit Pfeil 226"/>
                  <p:cNvCxnSpPr/>
                  <p:nvPr/>
                </p:nvCxnSpPr>
                <p:spPr>
                  <a:xfrm flipV="1">
                    <a:off x="8049344" y="4689121"/>
                    <a:ext cx="153457" cy="3596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Gerade Verbindung mit Pfeil 227"/>
                  <p:cNvCxnSpPr/>
                  <p:nvPr/>
                </p:nvCxnSpPr>
                <p:spPr>
                  <a:xfrm flipV="1">
                    <a:off x="8257854" y="4689141"/>
                    <a:ext cx="144016" cy="494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Oval 75"/>
                  <p:cNvSpPr/>
                  <p:nvPr/>
                </p:nvSpPr>
                <p:spPr bwMode="auto">
                  <a:xfrm>
                    <a:off x="7916599" y="4670850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98" name="Gruppieren 197"/>
              <p:cNvGrpSpPr/>
              <p:nvPr/>
            </p:nvGrpSpPr>
            <p:grpSpPr>
              <a:xfrm>
                <a:off x="7120135" y="2434201"/>
                <a:ext cx="1167559" cy="1387193"/>
                <a:chOff x="-1879346" y="1220456"/>
                <a:chExt cx="1370261" cy="1628025"/>
              </a:xfrm>
            </p:grpSpPr>
            <p:sp>
              <p:nvSpPr>
                <p:cNvPr id="217" name="Document"/>
                <p:cNvSpPr>
                  <a:spLocks noEditPoints="1" noChangeArrowheads="1"/>
                </p:cNvSpPr>
                <p:nvPr/>
              </p:nvSpPr>
              <p:spPr bwMode="auto">
                <a:xfrm flipH="1" flipV="1">
                  <a:off x="-1879346" y="1220456"/>
                  <a:ext cx="1370261" cy="1628025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77913" tIns="38957" rIns="77913" bIns="389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34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8" name="Gruppierung 50"/>
                <p:cNvGrpSpPr/>
                <p:nvPr/>
              </p:nvGrpSpPr>
              <p:grpSpPr>
                <a:xfrm>
                  <a:off x="-1410240" y="1838143"/>
                  <a:ext cx="432048" cy="432048"/>
                  <a:chOff x="560512" y="1196752"/>
                  <a:chExt cx="432048" cy="432048"/>
                </a:xfrm>
              </p:grpSpPr>
              <p:sp>
                <p:nvSpPr>
                  <p:cNvPr id="219" name="Oval 33"/>
                  <p:cNvSpPr/>
                  <p:nvPr/>
                </p:nvSpPr>
                <p:spPr bwMode="auto">
                  <a:xfrm>
                    <a:off x="560512" y="1196752"/>
                    <a:ext cx="432048" cy="432048"/>
                  </a:xfrm>
                  <a:prstGeom prst="ellipse">
                    <a:avLst/>
                  </a:prstGeom>
                  <a:solidFill>
                    <a:srgbClr val="F3CE81"/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220" name="Gerade Verbindung 130"/>
                  <p:cNvCxnSpPr/>
                  <p:nvPr/>
                </p:nvCxnSpPr>
                <p:spPr>
                  <a:xfrm flipV="1">
                    <a:off x="776536" y="1232776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Gerade Verbindung 131"/>
                  <p:cNvCxnSpPr/>
                  <p:nvPr/>
                </p:nvCxnSpPr>
                <p:spPr>
                  <a:xfrm>
                    <a:off x="776536" y="1412776"/>
                    <a:ext cx="144016" cy="7200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Gruppieren 198"/>
              <p:cNvGrpSpPr/>
              <p:nvPr/>
            </p:nvGrpSpPr>
            <p:grpSpPr>
              <a:xfrm>
                <a:off x="7073818" y="2479887"/>
                <a:ext cx="1167559" cy="1387193"/>
                <a:chOff x="4244727" y="4303795"/>
                <a:chExt cx="1370261" cy="1628025"/>
              </a:xfrm>
            </p:grpSpPr>
            <p:sp>
              <p:nvSpPr>
                <p:cNvPr id="200" name="Document"/>
                <p:cNvSpPr>
                  <a:spLocks noEditPoints="1" noChangeArrowheads="1"/>
                </p:cNvSpPr>
                <p:nvPr/>
              </p:nvSpPr>
              <p:spPr bwMode="auto">
                <a:xfrm flipH="1" flipV="1">
                  <a:off x="4244727" y="4303795"/>
                  <a:ext cx="1370261" cy="1628025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77913" tIns="38957" rIns="77913" bIns="389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34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01" name="Gruppierung 84"/>
                <p:cNvGrpSpPr/>
                <p:nvPr/>
              </p:nvGrpSpPr>
              <p:grpSpPr>
                <a:xfrm>
                  <a:off x="4416798" y="4764283"/>
                  <a:ext cx="792088" cy="288032"/>
                  <a:chOff x="416496" y="980728"/>
                  <a:chExt cx="792088" cy="288032"/>
                </a:xfrm>
              </p:grpSpPr>
              <p:sp>
                <p:nvSpPr>
                  <p:cNvPr id="210" name="Rechteck 209"/>
                  <p:cNvSpPr/>
                  <p:nvPr/>
                </p:nvSpPr>
                <p:spPr bwMode="auto">
                  <a:xfrm>
                    <a:off x="416496" y="980728"/>
                    <a:ext cx="504056" cy="288032"/>
                  </a:xfrm>
                  <a:prstGeom prst="rect">
                    <a:avLst/>
                  </a:prstGeom>
                  <a:solidFill>
                    <a:srgbClr val="F3CE81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" name="Oval 77"/>
                  <p:cNvSpPr/>
                  <p:nvPr/>
                </p:nvSpPr>
                <p:spPr bwMode="auto">
                  <a:xfrm>
                    <a:off x="920552" y="980728"/>
                    <a:ext cx="288032" cy="288032"/>
                  </a:xfrm>
                  <a:prstGeom prst="ellipse">
                    <a:avLst/>
                  </a:prstGeom>
                  <a:solidFill>
                    <a:srgbClr val="F3CE81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212" name="Gerade Verbindung 113"/>
                  <p:cNvCxnSpPr>
                    <a:stCxn id="210" idx="0"/>
                    <a:endCxn id="210" idx="2"/>
                  </p:cNvCxnSpPr>
                  <p:nvPr/>
                </p:nvCxnSpPr>
                <p:spPr>
                  <a:xfrm>
                    <a:off x="66852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Gerade Verbindung 114"/>
                  <p:cNvCxnSpPr/>
                  <p:nvPr/>
                </p:nvCxnSpPr>
                <p:spPr>
                  <a:xfrm>
                    <a:off x="753062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Gerade Verbindung 115"/>
                  <p:cNvCxnSpPr/>
                  <p:nvPr/>
                </p:nvCxnSpPr>
                <p:spPr>
                  <a:xfrm>
                    <a:off x="84854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Gerade Verbindung 116"/>
                  <p:cNvCxnSpPr/>
                  <p:nvPr/>
                </p:nvCxnSpPr>
                <p:spPr>
                  <a:xfrm>
                    <a:off x="584779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Gerade Verbindung 117"/>
                  <p:cNvCxnSpPr/>
                  <p:nvPr/>
                </p:nvCxnSpPr>
                <p:spPr>
                  <a:xfrm>
                    <a:off x="50103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" name="Gruppierung 84"/>
                <p:cNvGrpSpPr/>
                <p:nvPr/>
              </p:nvGrpSpPr>
              <p:grpSpPr>
                <a:xfrm>
                  <a:off x="4616939" y="5241460"/>
                  <a:ext cx="792088" cy="288032"/>
                  <a:chOff x="416496" y="980728"/>
                  <a:chExt cx="792088" cy="288032"/>
                </a:xfrm>
              </p:grpSpPr>
              <p:sp>
                <p:nvSpPr>
                  <p:cNvPr id="203" name="Rechteck 202"/>
                  <p:cNvSpPr/>
                  <p:nvPr/>
                </p:nvSpPr>
                <p:spPr bwMode="auto">
                  <a:xfrm>
                    <a:off x="416496" y="980728"/>
                    <a:ext cx="504056" cy="288032"/>
                  </a:xfrm>
                  <a:prstGeom prst="rect">
                    <a:avLst/>
                  </a:prstGeom>
                  <a:solidFill>
                    <a:srgbClr val="F3CE81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4" name="Oval 77"/>
                  <p:cNvSpPr/>
                  <p:nvPr/>
                </p:nvSpPr>
                <p:spPr bwMode="auto">
                  <a:xfrm>
                    <a:off x="920552" y="980728"/>
                    <a:ext cx="288032" cy="288032"/>
                  </a:xfrm>
                  <a:prstGeom prst="ellipse">
                    <a:avLst/>
                  </a:prstGeom>
                  <a:solidFill>
                    <a:srgbClr val="F3CE81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rtlCol="0" anchor="ctr"/>
                  <a:lstStyle/>
                  <a:p>
                    <a:pPr algn="ctr"/>
                    <a:endParaRPr lang="en-US" sz="1363" dirty="0" err="1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205" name="Gerade Verbindung 121"/>
                  <p:cNvCxnSpPr>
                    <a:stCxn id="203" idx="0"/>
                    <a:endCxn id="203" idx="2"/>
                  </p:cNvCxnSpPr>
                  <p:nvPr/>
                </p:nvCxnSpPr>
                <p:spPr>
                  <a:xfrm>
                    <a:off x="66852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Gerade Verbindung 122"/>
                  <p:cNvCxnSpPr/>
                  <p:nvPr/>
                </p:nvCxnSpPr>
                <p:spPr>
                  <a:xfrm>
                    <a:off x="753062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Gerade Verbindung 123"/>
                  <p:cNvCxnSpPr/>
                  <p:nvPr/>
                </p:nvCxnSpPr>
                <p:spPr>
                  <a:xfrm>
                    <a:off x="84854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Gerade Verbindung 124"/>
                  <p:cNvCxnSpPr/>
                  <p:nvPr/>
                </p:nvCxnSpPr>
                <p:spPr>
                  <a:xfrm>
                    <a:off x="584779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Gerade Verbindung 125"/>
                  <p:cNvCxnSpPr/>
                  <p:nvPr/>
                </p:nvCxnSpPr>
                <p:spPr>
                  <a:xfrm>
                    <a:off x="501034" y="980728"/>
                    <a:ext cx="0" cy="288032"/>
                  </a:xfrm>
                  <a:prstGeom prst="line">
                    <a:avLst/>
                  </a:prstGeom>
                  <a:ln w="19050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30" name="Gruppieren 229"/>
            <p:cNvGrpSpPr/>
            <p:nvPr/>
          </p:nvGrpSpPr>
          <p:grpSpPr>
            <a:xfrm>
              <a:off x="1684873" y="1482341"/>
              <a:ext cx="955736" cy="621113"/>
              <a:chOff x="4807744" y="2901163"/>
              <a:chExt cx="1668304" cy="1103659"/>
            </a:xfrm>
          </p:grpSpPr>
          <p:sp>
            <p:nvSpPr>
              <p:cNvPr id="231" name="Ellipse 244"/>
              <p:cNvSpPr>
                <a:spLocks noChangeAspect="1"/>
              </p:cNvSpPr>
              <p:nvPr/>
            </p:nvSpPr>
            <p:spPr bwMode="auto">
              <a:xfrm>
                <a:off x="4807744" y="3129102"/>
                <a:ext cx="136464" cy="144001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Rechteck 201"/>
              <p:cNvSpPr/>
              <p:nvPr/>
            </p:nvSpPr>
            <p:spPr bwMode="auto">
              <a:xfrm>
                <a:off x="5060173" y="2901163"/>
                <a:ext cx="1415875" cy="1103659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3" name="Gerade Verbindung 200"/>
              <p:cNvCxnSpPr/>
              <p:nvPr/>
            </p:nvCxnSpPr>
            <p:spPr bwMode="auto">
              <a:xfrm flipV="1">
                <a:off x="5629800" y="3218099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4" name="Bogen 233"/>
              <p:cNvSpPr/>
              <p:nvPr/>
            </p:nvSpPr>
            <p:spPr>
              <a:xfrm rot="10800000">
                <a:off x="5714082" y="3153805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5" name="Group 201"/>
              <p:cNvGrpSpPr/>
              <p:nvPr/>
            </p:nvGrpSpPr>
            <p:grpSpPr>
              <a:xfrm>
                <a:off x="5907169" y="3069000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64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6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7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36" name="Gerade Verbindung 200"/>
              <p:cNvCxnSpPr/>
              <p:nvPr/>
            </p:nvCxnSpPr>
            <p:spPr bwMode="auto">
              <a:xfrm flipH="1" flipV="1">
                <a:off x="5823895" y="3217542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7" name="Ellipse 244"/>
              <p:cNvSpPr/>
              <p:nvPr/>
            </p:nvSpPr>
            <p:spPr bwMode="auto">
              <a:xfrm>
                <a:off x="5747201" y="3175780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38" name="Gruppieren 237"/>
              <p:cNvGrpSpPr/>
              <p:nvPr/>
            </p:nvGrpSpPr>
            <p:grpSpPr>
              <a:xfrm rot="5400000">
                <a:off x="5276603" y="3409844"/>
                <a:ext cx="227466" cy="128587"/>
                <a:chOff x="5988540" y="3518300"/>
                <a:chExt cx="227466" cy="128587"/>
              </a:xfrm>
            </p:grpSpPr>
            <p:cxnSp>
              <p:nvCxnSpPr>
                <p:cNvPr id="262" name="Gerade Verbindung 200"/>
                <p:cNvCxnSpPr/>
                <p:nvPr/>
              </p:nvCxnSpPr>
              <p:spPr bwMode="auto">
                <a:xfrm flipV="1">
                  <a:off x="5988540" y="3582594"/>
                  <a:ext cx="79629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63" name="Bogen 262"/>
                <p:cNvSpPr/>
                <p:nvPr/>
              </p:nvSpPr>
              <p:spPr>
                <a:xfrm rot="10800000">
                  <a:off x="6072822" y="3518300"/>
                  <a:ext cx="143184" cy="128587"/>
                </a:xfrm>
                <a:prstGeom prst="arc">
                  <a:avLst>
                    <a:gd name="adj1" fmla="val 16200000"/>
                    <a:gd name="adj2" fmla="val 5478402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9" name="Group 201"/>
              <p:cNvGrpSpPr/>
              <p:nvPr/>
            </p:nvGrpSpPr>
            <p:grpSpPr>
              <a:xfrm>
                <a:off x="5159400" y="363715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58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0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1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240" name="Gruppieren 239"/>
              <p:cNvGrpSpPr/>
              <p:nvPr/>
            </p:nvGrpSpPr>
            <p:grpSpPr>
              <a:xfrm rot="5400000">
                <a:off x="5309468" y="3511645"/>
                <a:ext cx="159079" cy="80930"/>
                <a:chOff x="6108706" y="3540438"/>
                <a:chExt cx="159079" cy="80930"/>
              </a:xfrm>
            </p:grpSpPr>
            <p:cxnSp>
              <p:nvCxnSpPr>
                <p:cNvPr id="256" name="Gerade Verbindung 200"/>
                <p:cNvCxnSpPr/>
                <p:nvPr/>
              </p:nvCxnSpPr>
              <p:spPr bwMode="auto">
                <a:xfrm flipH="1" flipV="1">
                  <a:off x="6185400" y="3582200"/>
                  <a:ext cx="82385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57" name="Ellipse 244"/>
                <p:cNvSpPr/>
                <p:nvPr/>
              </p:nvSpPr>
              <p:spPr bwMode="auto">
                <a:xfrm>
                  <a:off x="6108706" y="3540438"/>
                  <a:ext cx="76694" cy="809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41" name="Gerade Verbindung 200"/>
              <p:cNvCxnSpPr/>
              <p:nvPr/>
            </p:nvCxnSpPr>
            <p:spPr bwMode="auto">
              <a:xfrm flipV="1">
                <a:off x="5629800" y="3781105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42" name="Bogen 241"/>
              <p:cNvSpPr/>
              <p:nvPr/>
            </p:nvSpPr>
            <p:spPr>
              <a:xfrm rot="10800000">
                <a:off x="5714082" y="3716811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3" name="Group 201"/>
              <p:cNvGrpSpPr/>
              <p:nvPr/>
            </p:nvGrpSpPr>
            <p:grpSpPr>
              <a:xfrm>
                <a:off x="5907169" y="3632006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52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3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54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55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44" name="Gerade Verbindung 200"/>
              <p:cNvCxnSpPr/>
              <p:nvPr/>
            </p:nvCxnSpPr>
            <p:spPr bwMode="auto">
              <a:xfrm flipH="1" flipV="1">
                <a:off x="5821102" y="3782655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45" name="Ellipse 244"/>
              <p:cNvSpPr/>
              <p:nvPr/>
            </p:nvSpPr>
            <p:spPr bwMode="auto">
              <a:xfrm>
                <a:off x="5748458" y="3739812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46" name="Gerader Verbinder 245"/>
              <p:cNvCxnSpPr>
                <a:stCxn id="231" idx="6"/>
              </p:cNvCxnSpPr>
              <p:nvPr/>
            </p:nvCxnSpPr>
            <p:spPr>
              <a:xfrm>
                <a:off x="4944208" y="3201103"/>
                <a:ext cx="4043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7" name="Group 201"/>
              <p:cNvGrpSpPr/>
              <p:nvPr/>
            </p:nvGrpSpPr>
            <p:grpSpPr>
              <a:xfrm>
                <a:off x="5157126" y="307290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48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9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50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51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02" name="Gruppieren 301"/>
            <p:cNvGrpSpPr>
              <a:grpSpLocks noChangeAspect="1"/>
            </p:cNvGrpSpPr>
            <p:nvPr/>
          </p:nvGrpSpPr>
          <p:grpSpPr>
            <a:xfrm>
              <a:off x="5661431" y="1344284"/>
              <a:ext cx="948774" cy="694752"/>
              <a:chOff x="3980819" y="2612083"/>
              <a:chExt cx="1154975" cy="845745"/>
            </a:xfrm>
          </p:grpSpPr>
          <p:sp>
            <p:nvSpPr>
              <p:cNvPr id="303" name="Pfeil nach rechts 302"/>
              <p:cNvSpPr/>
              <p:nvPr/>
            </p:nvSpPr>
            <p:spPr bwMode="auto">
              <a:xfrm>
                <a:off x="3980819" y="3059003"/>
                <a:ext cx="1154975" cy="398825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4" name="Grafik 30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1169" y="2612083"/>
                <a:ext cx="702458" cy="477618"/>
              </a:xfrm>
              <a:prstGeom prst="rect">
                <a:avLst/>
              </a:prstGeom>
            </p:spPr>
          </p:pic>
        </p:grpSp>
        <p:grpSp>
          <p:nvGrpSpPr>
            <p:cNvPr id="319" name="Gruppieren 318"/>
            <p:cNvGrpSpPr>
              <a:grpSpLocks noChangeAspect="1"/>
            </p:cNvGrpSpPr>
            <p:nvPr/>
          </p:nvGrpSpPr>
          <p:grpSpPr>
            <a:xfrm>
              <a:off x="6945999" y="1199038"/>
              <a:ext cx="1254624" cy="1101092"/>
              <a:chOff x="600830" y="1394233"/>
              <a:chExt cx="3717755" cy="3927383"/>
            </a:xfrm>
          </p:grpSpPr>
          <p:cxnSp>
            <p:nvCxnSpPr>
              <p:cNvPr id="320" name="Gerade Verbindung 101"/>
              <p:cNvCxnSpPr/>
              <p:nvPr/>
            </p:nvCxnSpPr>
            <p:spPr bwMode="auto">
              <a:xfrm flipV="1">
                <a:off x="1303356" y="1394233"/>
                <a:ext cx="5115" cy="3921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321" name="Gerade Verbindung 99"/>
              <p:cNvCxnSpPr/>
              <p:nvPr/>
            </p:nvCxnSpPr>
            <p:spPr bwMode="auto">
              <a:xfrm flipV="1">
                <a:off x="1988300" y="1400440"/>
                <a:ext cx="5115" cy="39211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322" name="Gerade Verbindung 97"/>
              <p:cNvCxnSpPr/>
              <p:nvPr/>
            </p:nvCxnSpPr>
            <p:spPr bwMode="auto">
              <a:xfrm flipV="1">
                <a:off x="2679168" y="1399753"/>
                <a:ext cx="5026" cy="39211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323" name="Gerade Verbindung 95"/>
              <p:cNvCxnSpPr/>
              <p:nvPr/>
            </p:nvCxnSpPr>
            <p:spPr bwMode="auto">
              <a:xfrm flipV="1">
                <a:off x="3369930" y="1398286"/>
                <a:ext cx="5026" cy="39211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324" name="Gerade Verbindung 93"/>
              <p:cNvCxnSpPr/>
              <p:nvPr/>
            </p:nvCxnSpPr>
            <p:spPr bwMode="auto">
              <a:xfrm flipV="1">
                <a:off x="4057547" y="1398286"/>
                <a:ext cx="5002" cy="392117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325" name="Rechteck 324"/>
              <p:cNvSpPr/>
              <p:nvPr/>
            </p:nvSpPr>
            <p:spPr bwMode="auto">
              <a:xfrm>
                <a:off x="600831" y="4102175"/>
                <a:ext cx="715192" cy="1204754"/>
              </a:xfrm>
              <a:prstGeom prst="rect">
                <a:avLst/>
              </a:prstGeom>
              <a:solidFill>
                <a:srgbClr val="FF5050">
                  <a:alpha val="86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Rechteck 325"/>
              <p:cNvSpPr/>
              <p:nvPr/>
            </p:nvSpPr>
            <p:spPr bwMode="auto">
              <a:xfrm>
                <a:off x="1316712" y="2897421"/>
                <a:ext cx="671932" cy="2414723"/>
              </a:xfrm>
              <a:prstGeom prst="rect">
                <a:avLst/>
              </a:prstGeom>
              <a:solidFill>
                <a:srgbClr val="FF5050">
                  <a:alpha val="86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Rechteck 326"/>
              <p:cNvSpPr/>
              <p:nvPr/>
            </p:nvSpPr>
            <p:spPr bwMode="auto">
              <a:xfrm>
                <a:off x="1993758" y="2307275"/>
                <a:ext cx="685648" cy="3004870"/>
              </a:xfrm>
              <a:prstGeom prst="rect">
                <a:avLst/>
              </a:prstGeom>
              <a:solidFill>
                <a:srgbClr val="FF5050">
                  <a:alpha val="86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Rechteck 327"/>
              <p:cNvSpPr/>
              <p:nvPr/>
            </p:nvSpPr>
            <p:spPr bwMode="auto">
              <a:xfrm>
                <a:off x="2691928" y="3307663"/>
                <a:ext cx="680752" cy="2006189"/>
              </a:xfrm>
              <a:prstGeom prst="rect">
                <a:avLst/>
              </a:prstGeom>
              <a:solidFill>
                <a:srgbClr val="FF5050">
                  <a:alpha val="86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3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Rechteck 328"/>
              <p:cNvSpPr/>
              <p:nvPr/>
            </p:nvSpPr>
            <p:spPr bwMode="auto">
              <a:xfrm>
                <a:off x="3384006" y="4611530"/>
                <a:ext cx="680752" cy="702083"/>
              </a:xfrm>
              <a:prstGeom prst="rect">
                <a:avLst/>
              </a:prstGeom>
              <a:solidFill>
                <a:srgbClr val="FF5050">
                  <a:alpha val="86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3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0" name="Gerade Verbindung 91"/>
              <p:cNvCxnSpPr/>
              <p:nvPr/>
            </p:nvCxnSpPr>
            <p:spPr>
              <a:xfrm>
                <a:off x="600830" y="4411500"/>
                <a:ext cx="3717755" cy="0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Gerade Verbindung 102"/>
            <p:cNvCxnSpPr/>
            <p:nvPr/>
          </p:nvCxnSpPr>
          <p:spPr>
            <a:xfrm>
              <a:off x="6945999" y="1049417"/>
              <a:ext cx="0" cy="124751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Gerade Verbindung 103"/>
            <p:cNvCxnSpPr/>
            <p:nvPr/>
          </p:nvCxnSpPr>
          <p:spPr>
            <a:xfrm flipH="1">
              <a:off x="6945999" y="2300130"/>
              <a:ext cx="1254624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80" name="Grafik 179" descr="Unbranded mobile phone - smartphone by roboxm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181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Servicekomposition</a:t>
            </a:r>
            <a:r>
              <a:rPr lang="en-US" dirty="0" smtClean="0"/>
              <a:t> in </a:t>
            </a:r>
            <a:r>
              <a:rPr lang="en-US" dirty="0" err="1" smtClean="0"/>
              <a:t>unsicherem</a:t>
            </a:r>
            <a:r>
              <a:rPr lang="en-US" dirty="0" smtClean="0"/>
              <a:t> </a:t>
            </a:r>
            <a:r>
              <a:rPr lang="en-US" dirty="0" err="1" smtClean="0"/>
              <a:t>Kontext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9" name="Textfeld 398"/>
          <p:cNvSpPr txBox="1"/>
          <p:nvPr/>
        </p:nvSpPr>
        <p:spPr>
          <a:xfrm>
            <a:off x="7468271" y="3376257"/>
            <a:ext cx="2223686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000000"/>
                </a:solidFill>
              </a:rPr>
              <a:t>Ausführungskontext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kern="0" dirty="0">
                <a:solidFill>
                  <a:srgbClr val="000000"/>
                </a:solidFill>
              </a:rPr>
              <a:t>(Server)</a:t>
            </a:r>
          </a:p>
        </p:txBody>
      </p:sp>
      <p:cxnSp>
        <p:nvCxnSpPr>
          <p:cNvPr id="462" name="Gerade Verbindung mit Pfeil 461"/>
          <p:cNvCxnSpPr>
            <a:stCxn id="467" idx="3"/>
          </p:cNvCxnSpPr>
          <p:nvPr/>
        </p:nvCxnSpPr>
        <p:spPr>
          <a:xfrm flipV="1">
            <a:off x="4023131" y="2747381"/>
            <a:ext cx="220848" cy="93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ysDash"/>
            <a:tailEnd type="arrow"/>
          </a:ln>
          <a:effectLst/>
        </p:spPr>
      </p:cxnSp>
      <p:sp>
        <p:nvSpPr>
          <p:cNvPr id="481" name="Pfeil nach rechts 480"/>
          <p:cNvSpPr/>
          <p:nvPr/>
        </p:nvSpPr>
        <p:spPr>
          <a:xfrm>
            <a:off x="7733969" y="2584414"/>
            <a:ext cx="342296" cy="252758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feil nach rechts 488"/>
          <p:cNvSpPr/>
          <p:nvPr/>
        </p:nvSpPr>
        <p:spPr>
          <a:xfrm>
            <a:off x="1947955" y="2623887"/>
            <a:ext cx="342296" cy="252758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Wolke 490"/>
          <p:cNvSpPr/>
          <p:nvPr/>
        </p:nvSpPr>
        <p:spPr bwMode="auto">
          <a:xfrm>
            <a:off x="8080632" y="2351382"/>
            <a:ext cx="1313056" cy="795966"/>
          </a:xfrm>
          <a:prstGeom prst="cloud">
            <a:avLst/>
          </a:prstGeom>
          <a:solidFill>
            <a:srgbClr val="90C4E7"/>
          </a:solidFill>
          <a:ln w="12700">
            <a:solidFill>
              <a:srgbClr val="90C4E7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b="1" kern="0" dirty="0">
              <a:solidFill>
                <a:srgbClr val="FFFFFF"/>
              </a:solidFill>
            </a:endParaRPr>
          </a:p>
        </p:txBody>
      </p:sp>
      <p:sp>
        <p:nvSpPr>
          <p:cNvPr id="492" name="Textfeld 491"/>
          <p:cNvSpPr txBox="1"/>
          <p:nvPr/>
        </p:nvSpPr>
        <p:spPr>
          <a:xfrm>
            <a:off x="7079872" y="3372153"/>
            <a:ext cx="2557111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en-GB" b="1" dirty="0" err="1">
                <a:solidFill>
                  <a:srgbClr val="000000"/>
                </a:solidFill>
              </a:rPr>
              <a:t>Variabler</a:t>
            </a:r>
            <a:r>
              <a:rPr lang="en-GB" b="1" dirty="0">
                <a:solidFill>
                  <a:srgbClr val="000000"/>
                </a:solidFill>
              </a:rPr>
              <a:t/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 err="1">
                <a:solidFill>
                  <a:srgbClr val="000000"/>
                </a:solidFill>
              </a:rPr>
              <a:t>Ausführungskontext</a:t>
            </a:r>
            <a:endParaRPr lang="en-GB" b="1" dirty="0">
              <a:solidFill>
                <a:srgbClr val="000000"/>
              </a:solidFill>
            </a:endParaRPr>
          </a:p>
          <a:p>
            <a:pPr algn="ctr">
              <a:buClr>
                <a:srgbClr val="095770"/>
              </a:buClr>
              <a:buSzPct val="120000"/>
            </a:pPr>
            <a:r>
              <a:rPr lang="en-GB" dirty="0">
                <a:solidFill>
                  <a:srgbClr val="000000"/>
                </a:solidFill>
              </a:rPr>
              <a:t>(OTF Compute </a:t>
            </a:r>
            <a:r>
              <a:rPr lang="en-GB" dirty="0" err="1">
                <a:solidFill>
                  <a:srgbClr val="000000"/>
                </a:solidFill>
              </a:rPr>
              <a:t>Center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493" name="Grafik 4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2568" y="2387240"/>
            <a:ext cx="704140" cy="649974"/>
          </a:xfrm>
          <a:prstGeom prst="rect">
            <a:avLst/>
          </a:prstGeom>
        </p:spPr>
      </p:pic>
      <p:pic>
        <p:nvPicPr>
          <p:cNvPr id="494" name="Grafik 4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1248" y="2348820"/>
            <a:ext cx="704140" cy="649974"/>
          </a:xfrm>
          <a:prstGeom prst="rect">
            <a:avLst/>
          </a:prstGeom>
        </p:spPr>
      </p:pic>
      <p:sp>
        <p:nvSpPr>
          <p:cNvPr id="732" name="Textfeld 731"/>
          <p:cNvSpPr txBox="1"/>
          <p:nvPr/>
        </p:nvSpPr>
        <p:spPr>
          <a:xfrm>
            <a:off x="403031" y="3376507"/>
            <a:ext cx="1903085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rgbClr val="000000"/>
                </a:solidFill>
              </a:rPr>
              <a:t>Nutzungskontext</a:t>
            </a: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en-US" kern="0" dirty="0" err="1">
                <a:solidFill>
                  <a:srgbClr val="000000"/>
                </a:solidFill>
              </a:rPr>
              <a:t>Kunden</a:t>
            </a:r>
            <a:r>
              <a:rPr lang="en-US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33" name="Textfeld 732"/>
          <p:cNvSpPr txBox="1"/>
          <p:nvPr/>
        </p:nvSpPr>
        <p:spPr>
          <a:xfrm>
            <a:off x="300440" y="3381354"/>
            <a:ext cx="2056973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en-GB" b="1" dirty="0" err="1">
                <a:solidFill>
                  <a:srgbClr val="000000"/>
                </a:solidFill>
              </a:rPr>
              <a:t>Variabler</a:t>
            </a:r>
            <a:r>
              <a:rPr lang="en-GB" b="1" dirty="0">
                <a:solidFill>
                  <a:srgbClr val="000000"/>
                </a:solidFill>
              </a:rPr>
              <a:t/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 err="1">
                <a:solidFill>
                  <a:srgbClr val="000000"/>
                </a:solidFill>
              </a:rPr>
              <a:t>Nutzungskontext</a:t>
            </a:r>
            <a:endParaRPr lang="en-GB" b="1" dirty="0">
              <a:solidFill>
                <a:srgbClr val="000000"/>
              </a:solidFill>
            </a:endParaRPr>
          </a:p>
          <a:p>
            <a:pPr algn="ctr">
              <a:buClr>
                <a:srgbClr val="095770"/>
              </a:buClr>
              <a:buSzPct val="120000"/>
            </a:pP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dirty="0" err="1">
                <a:solidFill>
                  <a:srgbClr val="000000"/>
                </a:solidFill>
              </a:rPr>
              <a:t>Kunden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38" name="Grafik 7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7283" y="2308678"/>
            <a:ext cx="704140" cy="649974"/>
          </a:xfrm>
          <a:prstGeom prst="rect">
            <a:avLst/>
          </a:prstGeom>
        </p:spPr>
      </p:pic>
      <p:grpSp>
        <p:nvGrpSpPr>
          <p:cNvPr id="360" name="Gruppieren 359"/>
          <p:cNvGrpSpPr/>
          <p:nvPr/>
        </p:nvGrpSpPr>
        <p:grpSpPr>
          <a:xfrm>
            <a:off x="4661459" y="1701000"/>
            <a:ext cx="1181452" cy="670466"/>
            <a:chOff x="5735192" y="3714264"/>
            <a:chExt cx="1181452" cy="670466"/>
          </a:xfrm>
        </p:grpSpPr>
        <p:grpSp>
          <p:nvGrpSpPr>
            <p:cNvPr id="361" name="Gruppieren 360"/>
            <p:cNvGrpSpPr/>
            <p:nvPr/>
          </p:nvGrpSpPr>
          <p:grpSpPr>
            <a:xfrm>
              <a:off x="5735192" y="3714264"/>
              <a:ext cx="1181452" cy="670466"/>
              <a:chOff x="2563338" y="3081294"/>
              <a:chExt cx="1181452" cy="670466"/>
            </a:xfrm>
          </p:grpSpPr>
          <p:sp>
            <p:nvSpPr>
              <p:cNvPr id="365" name="Rechteck 201"/>
              <p:cNvSpPr/>
              <p:nvPr/>
            </p:nvSpPr>
            <p:spPr bwMode="auto">
              <a:xfrm>
                <a:off x="2563338" y="3081294"/>
                <a:ext cx="1181452" cy="67046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66" name="Gruppieren 365"/>
              <p:cNvGrpSpPr/>
              <p:nvPr/>
            </p:nvGrpSpPr>
            <p:grpSpPr>
              <a:xfrm>
                <a:off x="3489810" y="3119369"/>
                <a:ext cx="188049" cy="138846"/>
                <a:chOff x="3489810" y="3119369"/>
                <a:chExt cx="188049" cy="138846"/>
              </a:xfrm>
            </p:grpSpPr>
            <p:sp>
              <p:nvSpPr>
                <p:cNvPr id="367" name="Rechteck 202"/>
                <p:cNvSpPr/>
                <p:nvPr/>
              </p:nvSpPr>
              <p:spPr bwMode="auto">
                <a:xfrm>
                  <a:off x="3526388" y="3119369"/>
                  <a:ext cx="151471" cy="138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68" name="Rechteck 203"/>
                <p:cNvSpPr/>
                <p:nvPr/>
              </p:nvSpPr>
              <p:spPr bwMode="auto">
                <a:xfrm>
                  <a:off x="3489810" y="3148358"/>
                  <a:ext cx="90000" cy="3310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69" name="Rechteck 203"/>
                <p:cNvSpPr/>
                <p:nvPr/>
              </p:nvSpPr>
              <p:spPr bwMode="auto">
                <a:xfrm>
                  <a:off x="3489810" y="3199897"/>
                  <a:ext cx="90000" cy="3310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62" name="Gruppieren 361"/>
            <p:cNvGrpSpPr/>
            <p:nvPr/>
          </p:nvGrpSpPr>
          <p:grpSpPr>
            <a:xfrm>
              <a:off x="5851837" y="3780274"/>
              <a:ext cx="910969" cy="580429"/>
              <a:chOff x="3802069" y="1769991"/>
              <a:chExt cx="838688" cy="534374"/>
            </a:xfrm>
          </p:grpSpPr>
          <p:sp>
            <p:nvSpPr>
              <p:cNvPr id="363" name="Pfeil nach oben und unten 362"/>
              <p:cNvSpPr/>
              <p:nvPr/>
            </p:nvSpPr>
            <p:spPr>
              <a:xfrm rot="900000">
                <a:off x="3802069" y="1769991"/>
                <a:ext cx="219474" cy="521118"/>
              </a:xfrm>
              <a:prstGeom prst="upDownArrow">
                <a:avLst/>
              </a:prstGeom>
              <a:solidFill>
                <a:srgbClr val="90C4E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64" name="Pfeil nach oben und unten 363"/>
              <p:cNvSpPr/>
              <p:nvPr/>
            </p:nvSpPr>
            <p:spPr>
              <a:xfrm rot="900000">
                <a:off x="4421283" y="1770818"/>
                <a:ext cx="219474" cy="533547"/>
              </a:xfrm>
              <a:prstGeom prst="upDownArrow">
                <a:avLst/>
              </a:prstGeom>
              <a:solidFill>
                <a:srgbClr val="90C4E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5" name="Gruppieren 4"/>
          <p:cNvGrpSpPr/>
          <p:nvPr/>
        </p:nvGrpSpPr>
        <p:grpSpPr>
          <a:xfrm>
            <a:off x="2354027" y="2412148"/>
            <a:ext cx="1669104" cy="670466"/>
            <a:chOff x="2354027" y="3081294"/>
            <a:chExt cx="1669104" cy="670466"/>
          </a:xfrm>
        </p:grpSpPr>
        <p:pic>
          <p:nvPicPr>
            <p:cNvPr id="466" name="Grafik 4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027" y="3322601"/>
              <a:ext cx="261890" cy="165795"/>
            </a:xfrm>
            <a:prstGeom prst="rect">
              <a:avLst/>
            </a:prstGeom>
          </p:spPr>
        </p:pic>
        <p:pic>
          <p:nvPicPr>
            <p:cNvPr id="467" name="Grafik 4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7457" y="3286207"/>
              <a:ext cx="275674" cy="262509"/>
            </a:xfrm>
            <a:prstGeom prst="rect">
              <a:avLst/>
            </a:prstGeom>
          </p:spPr>
        </p:pic>
        <p:sp>
          <p:nvSpPr>
            <p:cNvPr id="323" name="Rechteck 201"/>
            <p:cNvSpPr/>
            <p:nvPr/>
          </p:nvSpPr>
          <p:spPr bwMode="auto">
            <a:xfrm>
              <a:off x="2563338" y="3081294"/>
              <a:ext cx="1181452" cy="670466"/>
            </a:xfrm>
            <a:prstGeom prst="rect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rgbClr val="000000"/>
                  </a:solidFill>
                </a:rPr>
                <a:t>WWW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3489810" y="3119369"/>
              <a:ext cx="188049" cy="138846"/>
              <a:chOff x="3489810" y="3119369"/>
              <a:chExt cx="188049" cy="138846"/>
            </a:xfrm>
          </p:grpSpPr>
          <p:sp>
            <p:nvSpPr>
              <p:cNvPr id="325" name="Rechteck 202"/>
              <p:cNvSpPr/>
              <p:nvPr/>
            </p:nvSpPr>
            <p:spPr bwMode="auto">
              <a:xfrm>
                <a:off x="3526388" y="3119369"/>
                <a:ext cx="151471" cy="13884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26" name="Rechteck 203"/>
              <p:cNvSpPr/>
              <p:nvPr/>
            </p:nvSpPr>
            <p:spPr bwMode="auto">
              <a:xfrm>
                <a:off x="3489810" y="3148358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28" name="Rechteck 203"/>
              <p:cNvSpPr/>
              <p:nvPr/>
            </p:nvSpPr>
            <p:spPr bwMode="auto">
              <a:xfrm>
                <a:off x="3489810" y="3199897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337" name="Gruppieren 336"/>
          <p:cNvGrpSpPr/>
          <p:nvPr/>
        </p:nvGrpSpPr>
        <p:grpSpPr>
          <a:xfrm>
            <a:off x="6132341" y="2407748"/>
            <a:ext cx="1390763" cy="670466"/>
            <a:chOff x="2354027" y="3081294"/>
            <a:chExt cx="1390763" cy="670466"/>
          </a:xfrm>
        </p:grpSpPr>
        <p:pic>
          <p:nvPicPr>
            <p:cNvPr id="338" name="Grafik 3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027" y="3322601"/>
              <a:ext cx="261890" cy="165795"/>
            </a:xfrm>
            <a:prstGeom prst="rect">
              <a:avLst/>
            </a:prstGeom>
          </p:spPr>
        </p:pic>
        <p:sp>
          <p:nvSpPr>
            <p:cNvPr id="340" name="Rechteck 201"/>
            <p:cNvSpPr/>
            <p:nvPr/>
          </p:nvSpPr>
          <p:spPr bwMode="auto">
            <a:xfrm>
              <a:off x="2563338" y="3081294"/>
              <a:ext cx="1181452" cy="670466"/>
            </a:xfrm>
            <a:prstGeom prst="rect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rgbClr val="000000"/>
                  </a:solidFill>
                </a:rPr>
                <a:t>DB</a:t>
              </a:r>
            </a:p>
          </p:txBody>
        </p:sp>
        <p:grpSp>
          <p:nvGrpSpPr>
            <p:cNvPr id="341" name="Gruppieren 340"/>
            <p:cNvGrpSpPr/>
            <p:nvPr/>
          </p:nvGrpSpPr>
          <p:grpSpPr>
            <a:xfrm>
              <a:off x="3489810" y="3119369"/>
              <a:ext cx="188049" cy="138846"/>
              <a:chOff x="3489810" y="3119369"/>
              <a:chExt cx="188049" cy="138846"/>
            </a:xfrm>
          </p:grpSpPr>
          <p:sp>
            <p:nvSpPr>
              <p:cNvPr id="342" name="Rechteck 202"/>
              <p:cNvSpPr/>
              <p:nvPr/>
            </p:nvSpPr>
            <p:spPr bwMode="auto">
              <a:xfrm>
                <a:off x="3526388" y="3119369"/>
                <a:ext cx="151471" cy="13884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3" name="Rechteck 203"/>
              <p:cNvSpPr/>
              <p:nvPr/>
            </p:nvSpPr>
            <p:spPr bwMode="auto">
              <a:xfrm>
                <a:off x="3489810" y="3148358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4" name="Rechteck 203"/>
              <p:cNvSpPr/>
              <p:nvPr/>
            </p:nvSpPr>
            <p:spPr bwMode="auto">
              <a:xfrm>
                <a:off x="3489810" y="3199897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6" name="Gruppieren 5"/>
          <p:cNvGrpSpPr/>
          <p:nvPr/>
        </p:nvGrpSpPr>
        <p:grpSpPr>
          <a:xfrm>
            <a:off x="4579318" y="2037758"/>
            <a:ext cx="1181452" cy="670466"/>
            <a:chOff x="5735192" y="3714264"/>
            <a:chExt cx="1181452" cy="670466"/>
          </a:xfrm>
        </p:grpSpPr>
        <p:grpSp>
          <p:nvGrpSpPr>
            <p:cNvPr id="354" name="Gruppieren 353"/>
            <p:cNvGrpSpPr/>
            <p:nvPr/>
          </p:nvGrpSpPr>
          <p:grpSpPr>
            <a:xfrm>
              <a:off x="5735192" y="3714264"/>
              <a:ext cx="1181452" cy="670466"/>
              <a:chOff x="2563338" y="3081294"/>
              <a:chExt cx="1181452" cy="670466"/>
            </a:xfrm>
          </p:grpSpPr>
          <p:sp>
            <p:nvSpPr>
              <p:cNvPr id="355" name="Rechteck 201"/>
              <p:cNvSpPr/>
              <p:nvPr/>
            </p:nvSpPr>
            <p:spPr bwMode="auto">
              <a:xfrm>
                <a:off x="2563338" y="3081294"/>
                <a:ext cx="1181452" cy="67046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b="1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6" name="Gruppieren 355"/>
              <p:cNvGrpSpPr/>
              <p:nvPr/>
            </p:nvGrpSpPr>
            <p:grpSpPr>
              <a:xfrm>
                <a:off x="3489810" y="3119369"/>
                <a:ext cx="188049" cy="138846"/>
                <a:chOff x="3489810" y="3119369"/>
                <a:chExt cx="188049" cy="138846"/>
              </a:xfrm>
            </p:grpSpPr>
            <p:sp>
              <p:nvSpPr>
                <p:cNvPr id="357" name="Rechteck 202"/>
                <p:cNvSpPr/>
                <p:nvPr/>
              </p:nvSpPr>
              <p:spPr bwMode="auto">
                <a:xfrm>
                  <a:off x="3526388" y="3119369"/>
                  <a:ext cx="151471" cy="138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58" name="Rechteck 203"/>
                <p:cNvSpPr/>
                <p:nvPr/>
              </p:nvSpPr>
              <p:spPr bwMode="auto">
                <a:xfrm>
                  <a:off x="3489810" y="3148358"/>
                  <a:ext cx="90000" cy="3310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359" name="Rechteck 203"/>
                <p:cNvSpPr/>
                <p:nvPr/>
              </p:nvSpPr>
              <p:spPr bwMode="auto">
                <a:xfrm>
                  <a:off x="3489810" y="3199897"/>
                  <a:ext cx="90000" cy="3310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56" name="Gruppieren 455"/>
            <p:cNvGrpSpPr/>
            <p:nvPr/>
          </p:nvGrpSpPr>
          <p:grpSpPr>
            <a:xfrm>
              <a:off x="5851837" y="3780274"/>
              <a:ext cx="910969" cy="580429"/>
              <a:chOff x="3802069" y="1769991"/>
              <a:chExt cx="838688" cy="534374"/>
            </a:xfrm>
          </p:grpSpPr>
          <p:sp>
            <p:nvSpPr>
              <p:cNvPr id="457" name="Pfeil nach oben und unten 456"/>
              <p:cNvSpPr/>
              <p:nvPr/>
            </p:nvSpPr>
            <p:spPr>
              <a:xfrm rot="900000">
                <a:off x="3802069" y="1769991"/>
                <a:ext cx="219474" cy="521118"/>
              </a:xfrm>
              <a:prstGeom prst="upDownArrow">
                <a:avLst/>
              </a:prstGeom>
              <a:solidFill>
                <a:srgbClr val="90C4E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58" name="Pfeil nach oben und unten 457"/>
              <p:cNvSpPr/>
              <p:nvPr/>
            </p:nvSpPr>
            <p:spPr>
              <a:xfrm rot="900000">
                <a:off x="4421283" y="1770818"/>
                <a:ext cx="219474" cy="533547"/>
              </a:xfrm>
              <a:prstGeom prst="upDownArrow">
                <a:avLst/>
              </a:prstGeom>
              <a:solidFill>
                <a:srgbClr val="90C4E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329" name="Gruppieren 328"/>
          <p:cNvGrpSpPr/>
          <p:nvPr/>
        </p:nvGrpSpPr>
        <p:grpSpPr>
          <a:xfrm>
            <a:off x="4276777" y="2407748"/>
            <a:ext cx="1669104" cy="670466"/>
            <a:chOff x="2354027" y="3081294"/>
            <a:chExt cx="1669104" cy="670466"/>
          </a:xfrm>
        </p:grpSpPr>
        <p:pic>
          <p:nvPicPr>
            <p:cNvPr id="330" name="Grafik 3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027" y="3322601"/>
              <a:ext cx="261890" cy="165795"/>
            </a:xfrm>
            <a:prstGeom prst="rect">
              <a:avLst/>
            </a:prstGeom>
          </p:spPr>
        </p:pic>
        <p:pic>
          <p:nvPicPr>
            <p:cNvPr id="331" name="Grafik 3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7457" y="3286207"/>
              <a:ext cx="275674" cy="262509"/>
            </a:xfrm>
            <a:prstGeom prst="rect">
              <a:avLst/>
            </a:prstGeom>
          </p:spPr>
        </p:pic>
        <p:sp>
          <p:nvSpPr>
            <p:cNvPr id="332" name="Rechteck 201"/>
            <p:cNvSpPr/>
            <p:nvPr/>
          </p:nvSpPr>
          <p:spPr bwMode="auto">
            <a:xfrm>
              <a:off x="2563338" y="3081294"/>
              <a:ext cx="1181452" cy="670466"/>
            </a:xfrm>
            <a:prstGeom prst="rect">
              <a:avLst/>
            </a:prstGeom>
            <a:solidFill>
              <a:schemeClr val="bg1"/>
            </a:solidFill>
            <a:ln w="12700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b="1" dirty="0" smtClean="0">
                  <a:solidFill>
                    <a:srgbClr val="000000"/>
                  </a:solidFill>
                </a:rPr>
                <a:t>App</a:t>
              </a:r>
            </a:p>
          </p:txBody>
        </p:sp>
        <p:grpSp>
          <p:nvGrpSpPr>
            <p:cNvPr id="333" name="Gruppieren 332"/>
            <p:cNvGrpSpPr/>
            <p:nvPr/>
          </p:nvGrpSpPr>
          <p:grpSpPr>
            <a:xfrm>
              <a:off x="3489810" y="3119369"/>
              <a:ext cx="188049" cy="138846"/>
              <a:chOff x="3489810" y="3119369"/>
              <a:chExt cx="188049" cy="138846"/>
            </a:xfrm>
          </p:grpSpPr>
          <p:sp>
            <p:nvSpPr>
              <p:cNvPr id="334" name="Rechteck 202"/>
              <p:cNvSpPr/>
              <p:nvPr/>
            </p:nvSpPr>
            <p:spPr bwMode="auto">
              <a:xfrm>
                <a:off x="3526388" y="3119369"/>
                <a:ext cx="151471" cy="13884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35" name="Rechteck 203"/>
              <p:cNvSpPr/>
              <p:nvPr/>
            </p:nvSpPr>
            <p:spPr bwMode="auto">
              <a:xfrm>
                <a:off x="3489810" y="3148358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36" name="Rechteck 203"/>
              <p:cNvSpPr/>
              <p:nvPr/>
            </p:nvSpPr>
            <p:spPr bwMode="auto">
              <a:xfrm>
                <a:off x="3489810" y="3199897"/>
                <a:ext cx="90000" cy="33106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cxnSp>
        <p:nvCxnSpPr>
          <p:cNvPr id="370" name="Gerade Verbindung mit Pfeil 369"/>
          <p:cNvCxnSpPr/>
          <p:nvPr/>
        </p:nvCxnSpPr>
        <p:spPr>
          <a:xfrm flipV="1">
            <a:off x="5894172" y="2742046"/>
            <a:ext cx="220848" cy="935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ysDash"/>
            <a:tailEnd type="arrow"/>
          </a:ln>
          <a:effectLst/>
        </p:spPr>
      </p:cxnSp>
      <p:grpSp>
        <p:nvGrpSpPr>
          <p:cNvPr id="8" name="Gruppieren 7"/>
          <p:cNvGrpSpPr/>
          <p:nvPr/>
        </p:nvGrpSpPr>
        <p:grpSpPr>
          <a:xfrm>
            <a:off x="2096006" y="4918399"/>
            <a:ext cx="5708558" cy="1349998"/>
            <a:chOff x="2096006" y="4918399"/>
            <a:chExt cx="5708558" cy="1349998"/>
          </a:xfrm>
        </p:grpSpPr>
        <p:grpSp>
          <p:nvGrpSpPr>
            <p:cNvPr id="62" name="Gruppieren 61"/>
            <p:cNvGrpSpPr/>
            <p:nvPr/>
          </p:nvGrpSpPr>
          <p:grpSpPr>
            <a:xfrm>
              <a:off x="2096006" y="4918399"/>
              <a:ext cx="5708558" cy="1349998"/>
              <a:chOff x="-3542141" y="4884612"/>
              <a:chExt cx="5708558" cy="1349998"/>
            </a:xfrm>
          </p:grpSpPr>
          <p:grpSp>
            <p:nvGrpSpPr>
              <p:cNvPr id="61" name="Gruppieren 60"/>
              <p:cNvGrpSpPr/>
              <p:nvPr/>
            </p:nvGrpSpPr>
            <p:grpSpPr>
              <a:xfrm>
                <a:off x="-3542141" y="4884612"/>
                <a:ext cx="5708558" cy="1349998"/>
                <a:chOff x="3181375" y="3523216"/>
                <a:chExt cx="5708558" cy="1349998"/>
              </a:xfrm>
            </p:grpSpPr>
            <p:sp>
              <p:nvSpPr>
                <p:cNvPr id="685" name="Rechteck 684"/>
                <p:cNvSpPr/>
                <p:nvPr/>
              </p:nvSpPr>
              <p:spPr>
                <a:xfrm>
                  <a:off x="3181375" y="3523216"/>
                  <a:ext cx="5708558" cy="1349998"/>
                </a:xfrm>
                <a:prstGeom prst="rect">
                  <a:avLst/>
                </a:prstGeom>
                <a:solidFill>
                  <a:srgbClr val="FFFFFF">
                    <a:lumMod val="85000"/>
                  </a:srgbClr>
                </a:solidFill>
                <a:ln w="12700">
                  <a:solidFill>
                    <a:srgbClr val="FFFFFF">
                      <a:lumMod val="50000"/>
                    </a:srgb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180000" tIns="180000" rtlCol="0" anchor="t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 err="1">
                      <a:solidFill>
                        <a:srgbClr val="000000"/>
                      </a:solidFill>
                    </a:rPr>
                    <a:t>Modellgetriebene</a:t>
                  </a:r>
                  <a:r>
                    <a:rPr lang="en-US" sz="1600" b="1" kern="0" dirty="0">
                      <a:solidFill>
                        <a:srgbClr val="000000"/>
                      </a:solidFill>
                    </a:rPr>
                    <a:t> Performance-</a:t>
                  </a:r>
                  <a:r>
                    <a:rPr lang="en-US" sz="1600" b="1" kern="0" dirty="0" err="1">
                      <a:solidFill>
                        <a:srgbClr val="000000"/>
                      </a:solidFill>
                    </a:rPr>
                    <a:t>Vorhersage</a:t>
                  </a:r>
                  <a:r>
                    <a:rPr lang="en-US" sz="1600" b="1" kern="0" dirty="0">
                      <a:solidFill>
                        <a:srgbClr val="000000"/>
                      </a:solidFill>
                    </a:rPr>
                    <a:t>:</a:t>
                  </a:r>
                </a:p>
              </p:txBody>
            </p:sp>
            <p:sp>
              <p:nvSpPr>
                <p:cNvPr id="686" name="Textfeld 685"/>
                <p:cNvSpPr txBox="1"/>
                <p:nvPr/>
              </p:nvSpPr>
              <p:spPr>
                <a:xfrm>
                  <a:off x="6742870" y="4026122"/>
                  <a:ext cx="1930337" cy="610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750"/>
                    </a:spcAft>
                    <a:buClr>
                      <a:srgbClr val="003A80"/>
                    </a:buClr>
                    <a:defRPr/>
                  </a:pPr>
                  <a:r>
                    <a:rPr lang="de-DE" sz="1350" b="1" kern="0" dirty="0">
                      <a:solidFill>
                        <a:srgbClr val="000000"/>
                      </a:solidFill>
                    </a:rPr>
                    <a:t>mittlere RT = 2,4 S</a:t>
                  </a:r>
                  <a:r>
                    <a:rPr lang="de-DE" sz="1350" b="1" kern="0" dirty="0" err="1">
                      <a:solidFill>
                        <a:srgbClr val="000000"/>
                      </a:solidFill>
                    </a:rPr>
                    <a:t>ek</a:t>
                  </a:r>
                  <a:r>
                    <a:rPr lang="de-DE" sz="1350" b="1" kern="0" dirty="0">
                      <a:solidFill>
                        <a:srgbClr val="000000"/>
                      </a:solidFill>
                    </a:rPr>
                    <a:t>.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750"/>
                    </a:spcAft>
                    <a:buClr>
                      <a:srgbClr val="003A80"/>
                    </a:buClr>
                    <a:defRPr/>
                  </a:pPr>
                  <a:r>
                    <a:rPr lang="de-DE" sz="1350" b="1" kern="0" dirty="0">
                      <a:solidFill>
                        <a:srgbClr val="000000"/>
                      </a:solidFill>
                    </a:rPr>
                    <a:t>100.00 €/Tag</a:t>
                  </a:r>
                </a:p>
              </p:txBody>
            </p:sp>
          </p:grpSp>
          <p:sp>
            <p:nvSpPr>
              <p:cNvPr id="734" name="Pfeil nach rechts 733"/>
              <p:cNvSpPr/>
              <p:nvPr/>
            </p:nvSpPr>
            <p:spPr>
              <a:xfrm>
                <a:off x="-373421" y="5584676"/>
                <a:ext cx="342296" cy="252758"/>
              </a:xfrm>
              <a:prstGeom prst="rightArrow">
                <a:avLst/>
              </a:prstGeom>
              <a:solidFill>
                <a:schemeClr val="tx2">
                  <a:lumMod val="5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6"/>
            <p:cNvGrpSpPr>
              <a:grpSpLocks noChangeAspect="1"/>
            </p:cNvGrpSpPr>
            <p:nvPr/>
          </p:nvGrpSpPr>
          <p:grpSpPr>
            <a:xfrm>
              <a:off x="2210816" y="5548644"/>
              <a:ext cx="2934086" cy="383069"/>
              <a:chOff x="2506427" y="3229294"/>
              <a:chExt cx="5169077" cy="674866"/>
            </a:xfrm>
          </p:grpSpPr>
          <p:cxnSp>
            <p:nvCxnSpPr>
              <p:cNvPr id="371" name="Gerade Verbindung mit Pfeil 370"/>
              <p:cNvCxnSpPr>
                <a:stCxn id="374" idx="3"/>
              </p:cNvCxnSpPr>
              <p:nvPr/>
            </p:nvCxnSpPr>
            <p:spPr>
              <a:xfrm flipV="1">
                <a:off x="4175531" y="3568927"/>
                <a:ext cx="220848" cy="9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  <a:tailEnd type="arrow"/>
              </a:ln>
              <a:effectLst/>
            </p:spPr>
          </p:cxnSp>
          <p:grpSp>
            <p:nvGrpSpPr>
              <p:cNvPr id="372" name="Gruppieren 371"/>
              <p:cNvGrpSpPr/>
              <p:nvPr/>
            </p:nvGrpSpPr>
            <p:grpSpPr>
              <a:xfrm>
                <a:off x="2506427" y="3233694"/>
                <a:ext cx="1669104" cy="670466"/>
                <a:chOff x="2354027" y="3081294"/>
                <a:chExt cx="1669104" cy="670466"/>
              </a:xfrm>
            </p:grpSpPr>
            <p:pic>
              <p:nvPicPr>
                <p:cNvPr id="373" name="Grafik 37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4027" y="3322601"/>
                  <a:ext cx="261890" cy="165795"/>
                </a:xfrm>
                <a:prstGeom prst="rect">
                  <a:avLst/>
                </a:prstGeom>
              </p:spPr>
            </p:pic>
            <p:pic>
              <p:nvPicPr>
                <p:cNvPr id="374" name="Grafik 37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7457" y="3286207"/>
                  <a:ext cx="275674" cy="262509"/>
                </a:xfrm>
                <a:prstGeom prst="rect">
                  <a:avLst/>
                </a:prstGeom>
              </p:spPr>
            </p:pic>
            <p:sp>
              <p:nvSpPr>
                <p:cNvPr id="375" name="Rechteck 201"/>
                <p:cNvSpPr/>
                <p:nvPr/>
              </p:nvSpPr>
              <p:spPr bwMode="auto">
                <a:xfrm>
                  <a:off x="2563338" y="3081294"/>
                  <a:ext cx="1181452" cy="6704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de-DE" sz="1200" b="1" dirty="0" smtClean="0">
                      <a:solidFill>
                        <a:srgbClr val="000000"/>
                      </a:solidFill>
                    </a:rPr>
                    <a:t>WWW</a:t>
                  </a:r>
                </a:p>
              </p:txBody>
            </p:sp>
            <p:grpSp>
              <p:nvGrpSpPr>
                <p:cNvPr id="376" name="Gruppieren 375"/>
                <p:cNvGrpSpPr/>
                <p:nvPr/>
              </p:nvGrpSpPr>
              <p:grpSpPr>
                <a:xfrm>
                  <a:off x="3489810" y="3119369"/>
                  <a:ext cx="188049" cy="138846"/>
                  <a:chOff x="3489810" y="3119369"/>
                  <a:chExt cx="188049" cy="138846"/>
                </a:xfrm>
              </p:grpSpPr>
              <p:sp>
                <p:nvSpPr>
                  <p:cNvPr id="377" name="Rechteck 202"/>
                  <p:cNvSpPr/>
                  <p:nvPr/>
                </p:nvSpPr>
                <p:spPr bwMode="auto">
                  <a:xfrm>
                    <a:off x="3526388" y="3119369"/>
                    <a:ext cx="151471" cy="13884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78" name="Rechteck 203"/>
                  <p:cNvSpPr/>
                  <p:nvPr/>
                </p:nvSpPr>
                <p:spPr bwMode="auto">
                  <a:xfrm>
                    <a:off x="3489810" y="3148358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79" name="Rechteck 203"/>
                  <p:cNvSpPr/>
                  <p:nvPr/>
                </p:nvSpPr>
                <p:spPr bwMode="auto">
                  <a:xfrm>
                    <a:off x="3489810" y="3199897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0" name="Gruppieren 379"/>
              <p:cNvGrpSpPr/>
              <p:nvPr/>
            </p:nvGrpSpPr>
            <p:grpSpPr>
              <a:xfrm>
                <a:off x="6284741" y="3229294"/>
                <a:ext cx="1390763" cy="670466"/>
                <a:chOff x="2354027" y="3081294"/>
                <a:chExt cx="1390763" cy="670466"/>
              </a:xfrm>
            </p:grpSpPr>
            <p:pic>
              <p:nvPicPr>
                <p:cNvPr id="381" name="Grafik 38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4027" y="3322601"/>
                  <a:ext cx="261890" cy="165795"/>
                </a:xfrm>
                <a:prstGeom prst="rect">
                  <a:avLst/>
                </a:prstGeom>
              </p:spPr>
            </p:pic>
            <p:sp>
              <p:nvSpPr>
                <p:cNvPr id="382" name="Rechteck 201"/>
                <p:cNvSpPr>
                  <a:spLocks noChangeAspect="1"/>
                </p:cNvSpPr>
                <p:nvPr/>
              </p:nvSpPr>
              <p:spPr bwMode="auto">
                <a:xfrm>
                  <a:off x="2563338" y="3081294"/>
                  <a:ext cx="1181452" cy="6704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de-DE" sz="1200" b="1" dirty="0" smtClean="0">
                      <a:solidFill>
                        <a:srgbClr val="000000"/>
                      </a:solidFill>
                    </a:rPr>
                    <a:t>DB</a:t>
                  </a:r>
                </a:p>
              </p:txBody>
            </p:sp>
            <p:grpSp>
              <p:nvGrpSpPr>
                <p:cNvPr id="383" name="Gruppieren 382"/>
                <p:cNvGrpSpPr/>
                <p:nvPr/>
              </p:nvGrpSpPr>
              <p:grpSpPr>
                <a:xfrm>
                  <a:off x="3489810" y="3119369"/>
                  <a:ext cx="188049" cy="138846"/>
                  <a:chOff x="3489810" y="3119369"/>
                  <a:chExt cx="188049" cy="138846"/>
                </a:xfrm>
              </p:grpSpPr>
              <p:sp>
                <p:nvSpPr>
                  <p:cNvPr id="384" name="Rechteck 202"/>
                  <p:cNvSpPr/>
                  <p:nvPr/>
                </p:nvSpPr>
                <p:spPr bwMode="auto">
                  <a:xfrm>
                    <a:off x="3526388" y="3119369"/>
                    <a:ext cx="151471" cy="13884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85" name="Rechteck 203"/>
                  <p:cNvSpPr/>
                  <p:nvPr/>
                </p:nvSpPr>
                <p:spPr bwMode="auto">
                  <a:xfrm>
                    <a:off x="3489810" y="3148358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86" name="Rechteck 203"/>
                  <p:cNvSpPr/>
                  <p:nvPr/>
                </p:nvSpPr>
                <p:spPr bwMode="auto">
                  <a:xfrm>
                    <a:off x="3489810" y="3199897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387" name="Gruppieren 386"/>
              <p:cNvGrpSpPr/>
              <p:nvPr/>
            </p:nvGrpSpPr>
            <p:grpSpPr>
              <a:xfrm>
                <a:off x="4429177" y="3229294"/>
                <a:ext cx="1669104" cy="670466"/>
                <a:chOff x="2354027" y="3081294"/>
                <a:chExt cx="1669104" cy="670466"/>
              </a:xfrm>
            </p:grpSpPr>
            <p:pic>
              <p:nvPicPr>
                <p:cNvPr id="388" name="Grafik 38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4027" y="3322601"/>
                  <a:ext cx="261890" cy="165795"/>
                </a:xfrm>
                <a:prstGeom prst="rect">
                  <a:avLst/>
                </a:prstGeom>
              </p:spPr>
            </p:pic>
            <p:pic>
              <p:nvPicPr>
                <p:cNvPr id="389" name="Grafik 38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7457" y="3286207"/>
                  <a:ext cx="275674" cy="262509"/>
                </a:xfrm>
                <a:prstGeom prst="rect">
                  <a:avLst/>
                </a:prstGeom>
              </p:spPr>
            </p:pic>
            <p:sp>
              <p:nvSpPr>
                <p:cNvPr id="390" name="Rechteck 201"/>
                <p:cNvSpPr/>
                <p:nvPr/>
              </p:nvSpPr>
              <p:spPr bwMode="auto">
                <a:xfrm>
                  <a:off x="2563338" y="3081294"/>
                  <a:ext cx="1181452" cy="67046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de-DE" sz="1200" b="1" dirty="0" smtClean="0">
                      <a:solidFill>
                        <a:srgbClr val="000000"/>
                      </a:solidFill>
                    </a:rPr>
                    <a:t>App</a:t>
                  </a:r>
                </a:p>
              </p:txBody>
            </p:sp>
            <p:grpSp>
              <p:nvGrpSpPr>
                <p:cNvPr id="391" name="Gruppieren 390"/>
                <p:cNvGrpSpPr/>
                <p:nvPr/>
              </p:nvGrpSpPr>
              <p:grpSpPr>
                <a:xfrm>
                  <a:off x="3489810" y="3119369"/>
                  <a:ext cx="188049" cy="138846"/>
                  <a:chOff x="3489810" y="3119369"/>
                  <a:chExt cx="188049" cy="138846"/>
                </a:xfrm>
              </p:grpSpPr>
              <p:sp>
                <p:nvSpPr>
                  <p:cNvPr id="392" name="Rechteck 202"/>
                  <p:cNvSpPr/>
                  <p:nvPr/>
                </p:nvSpPr>
                <p:spPr bwMode="auto">
                  <a:xfrm>
                    <a:off x="3526388" y="3119369"/>
                    <a:ext cx="151471" cy="13884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93" name="Rechteck 203"/>
                  <p:cNvSpPr/>
                  <p:nvPr/>
                </p:nvSpPr>
                <p:spPr bwMode="auto">
                  <a:xfrm>
                    <a:off x="3489810" y="3148358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394" name="Rechteck 203"/>
                  <p:cNvSpPr/>
                  <p:nvPr/>
                </p:nvSpPr>
                <p:spPr bwMode="auto">
                  <a:xfrm>
                    <a:off x="3489810" y="3199897"/>
                    <a:ext cx="90000" cy="3310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 sz="1400" b="1" i="1" smtClean="0">
                      <a:solidFill>
                        <a:srgbClr val="0768B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p:grpSp>
          </p:grpSp>
          <p:cxnSp>
            <p:nvCxnSpPr>
              <p:cNvPr id="395" name="Gerade Verbindung mit Pfeil 394"/>
              <p:cNvCxnSpPr/>
              <p:nvPr/>
            </p:nvCxnSpPr>
            <p:spPr>
              <a:xfrm flipV="1">
                <a:off x="6046572" y="3563592"/>
                <a:ext cx="220848" cy="93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ash"/>
                <a:tailEnd type="arrow"/>
              </a:ln>
              <a:effectLst/>
            </p:spPr>
          </p:cxnSp>
        </p:grpSp>
      </p:grpSp>
      <p:sp>
        <p:nvSpPr>
          <p:cNvPr id="729" name="Rechteck 728"/>
          <p:cNvSpPr/>
          <p:nvPr/>
        </p:nvSpPr>
        <p:spPr bwMode="auto">
          <a:xfrm>
            <a:off x="633000" y="4587827"/>
            <a:ext cx="8659210" cy="785173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Problem: </a:t>
            </a:r>
            <a:r>
              <a:rPr lang="de-DE" sz="2000" b="1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Kein stabiler Zustand </a:t>
            </a:r>
            <a:endParaRPr lang="de-DE" sz="2000" b="1" kern="0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2000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Bisherige 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modellgetriebene Performance-Analysen </a:t>
            </a:r>
            <a:r>
              <a:rPr lang="de-DE" sz="2000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nicht ausreichend</a:t>
            </a:r>
            <a:r>
              <a:rPr lang="de-DE" sz="2000" kern="0" dirty="0">
                <a:solidFill>
                  <a:srgbClr val="000000"/>
                </a:solidFill>
                <a:latin typeface="Arial"/>
              </a:rPr>
              <a:t>!</a:t>
            </a:r>
          </a:p>
        </p:txBody>
      </p:sp>
      <p:sp>
        <p:nvSpPr>
          <p:cNvPr id="345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98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213" y="1964406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933" y="2461747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662" y="1816835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282" y="2470578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144" y="2091338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/>
      <p:bldP spid="491" grpId="0" animBg="1"/>
      <p:bldP spid="492" grpId="0"/>
      <p:bldP spid="732" grpId="0"/>
      <p:bldP spid="733" grpId="0"/>
      <p:bldP spid="7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SimuLizar</a:t>
            </a:r>
            <a:r>
              <a:rPr lang="de-DE" dirty="0" smtClean="0"/>
              <a:t>: Quantifizierung von Skalierbarkeit &amp; Elastizität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4106812" y="968211"/>
            <a:ext cx="2326966" cy="492120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19" y="2632798"/>
            <a:ext cx="1342489" cy="1231845"/>
          </a:xfrm>
          <a:prstGeom prst="rect">
            <a:avLst/>
          </a:prstGeom>
        </p:spPr>
      </p:pic>
      <p:sp>
        <p:nvSpPr>
          <p:cNvPr id="6" name="Legende mit Pfeil nach rechts 5"/>
          <p:cNvSpPr/>
          <p:nvPr/>
        </p:nvSpPr>
        <p:spPr bwMode="auto">
          <a:xfrm>
            <a:off x="573570" y="976990"/>
            <a:ext cx="3060000" cy="1440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006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r"/>
            <a:r>
              <a:rPr lang="de-DE" sz="1600" b="1" dirty="0">
                <a:solidFill>
                  <a:srgbClr val="000000"/>
                </a:solidFill>
              </a:rPr>
              <a:t>System- &amp;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 err="1">
                <a:solidFill>
                  <a:srgbClr val="000000"/>
                </a:solidFill>
              </a:rPr>
              <a:t>Rekonfig</a:t>
            </a:r>
            <a:r>
              <a:rPr lang="de-DE" sz="1600" b="1" dirty="0">
                <a:solidFill>
                  <a:srgbClr val="000000"/>
                </a:solidFill>
              </a:rPr>
              <a:t>.-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Modell</a:t>
            </a:r>
          </a:p>
        </p:txBody>
      </p:sp>
      <p:sp>
        <p:nvSpPr>
          <p:cNvPr id="8" name="Legende mit Pfeil nach rechts 7"/>
          <p:cNvSpPr/>
          <p:nvPr/>
        </p:nvSpPr>
        <p:spPr bwMode="auto">
          <a:xfrm>
            <a:off x="573571" y="2708812"/>
            <a:ext cx="3060000" cy="1440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2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r"/>
            <a:r>
              <a:rPr lang="de-DE" sz="1600" b="1" dirty="0">
                <a:solidFill>
                  <a:srgbClr val="000000"/>
                </a:solidFill>
              </a:rPr>
              <a:t>Unsicherer</a:t>
            </a:r>
          </a:p>
          <a:p>
            <a:pPr algn="r"/>
            <a:r>
              <a:rPr lang="de-DE" sz="1600" b="1" dirty="0">
                <a:solidFill>
                  <a:srgbClr val="000000"/>
                </a:solidFill>
              </a:rPr>
              <a:t>Kontext</a:t>
            </a:r>
          </a:p>
        </p:txBody>
      </p:sp>
      <p:sp>
        <p:nvSpPr>
          <p:cNvPr id="7" name="Legende mit Pfeil nach rechts 6"/>
          <p:cNvSpPr/>
          <p:nvPr/>
        </p:nvSpPr>
        <p:spPr bwMode="auto">
          <a:xfrm>
            <a:off x="573571" y="4449415"/>
            <a:ext cx="3060000" cy="1440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2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r"/>
            <a:r>
              <a:rPr lang="de-DE" sz="1600" b="1" dirty="0">
                <a:solidFill>
                  <a:srgbClr val="000000"/>
                </a:solidFill>
              </a:rPr>
              <a:t>Ungenaue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Anforderungen</a:t>
            </a:r>
          </a:p>
          <a:p>
            <a:pPr algn="r"/>
            <a:endParaRPr lang="de-DE" sz="1600" b="1" dirty="0">
              <a:solidFill>
                <a:srgbClr val="000000"/>
              </a:solidFill>
            </a:endParaRPr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7808090" y="2878454"/>
            <a:ext cx="1254624" cy="1101092"/>
            <a:chOff x="600830" y="1394233"/>
            <a:chExt cx="3717755" cy="3927383"/>
          </a:xfrm>
        </p:grpSpPr>
        <p:cxnSp>
          <p:nvCxnSpPr>
            <p:cNvPr id="38" name="Gerade Verbindung 101"/>
            <p:cNvCxnSpPr/>
            <p:nvPr/>
          </p:nvCxnSpPr>
          <p:spPr bwMode="auto">
            <a:xfrm flipV="1">
              <a:off x="1303356" y="1394233"/>
              <a:ext cx="5115" cy="3921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6" name="Gerade Verbindung 99"/>
            <p:cNvCxnSpPr/>
            <p:nvPr/>
          </p:nvCxnSpPr>
          <p:spPr bwMode="auto">
            <a:xfrm flipV="1">
              <a:off x="1988300" y="1400440"/>
              <a:ext cx="5115" cy="3921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4" name="Gerade Verbindung 97"/>
            <p:cNvCxnSpPr/>
            <p:nvPr/>
          </p:nvCxnSpPr>
          <p:spPr bwMode="auto">
            <a:xfrm flipV="1">
              <a:off x="2679168" y="1399753"/>
              <a:ext cx="5026" cy="3921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2" name="Gerade Verbindung 95"/>
            <p:cNvCxnSpPr/>
            <p:nvPr/>
          </p:nvCxnSpPr>
          <p:spPr bwMode="auto">
            <a:xfrm flipV="1">
              <a:off x="3369930" y="1398286"/>
              <a:ext cx="5026" cy="3921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0" name="Gerade Verbindung 93"/>
            <p:cNvCxnSpPr/>
            <p:nvPr/>
          </p:nvCxnSpPr>
          <p:spPr bwMode="auto">
            <a:xfrm flipV="1">
              <a:off x="4057547" y="1398286"/>
              <a:ext cx="5002" cy="39211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3" name="Rechteck 22"/>
            <p:cNvSpPr/>
            <p:nvPr/>
          </p:nvSpPr>
          <p:spPr bwMode="auto">
            <a:xfrm>
              <a:off x="600831" y="4102175"/>
              <a:ext cx="715192" cy="1204754"/>
            </a:xfrm>
            <a:prstGeom prst="rect">
              <a:avLst/>
            </a:prstGeom>
            <a:solidFill>
              <a:srgbClr val="FF5050">
                <a:alpha val="8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3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316712" y="2897421"/>
              <a:ext cx="671932" cy="2414723"/>
            </a:xfrm>
            <a:prstGeom prst="rect">
              <a:avLst/>
            </a:prstGeom>
            <a:solidFill>
              <a:srgbClr val="FF5050">
                <a:alpha val="8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3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1993758" y="2307275"/>
              <a:ext cx="685648" cy="3004870"/>
            </a:xfrm>
            <a:prstGeom prst="rect">
              <a:avLst/>
            </a:prstGeom>
            <a:solidFill>
              <a:srgbClr val="FF5050">
                <a:alpha val="8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3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2691928" y="3307663"/>
              <a:ext cx="680752" cy="2006189"/>
            </a:xfrm>
            <a:prstGeom prst="rect">
              <a:avLst/>
            </a:prstGeom>
            <a:solidFill>
              <a:srgbClr val="FF5050">
                <a:alpha val="8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3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auto">
            <a:xfrm>
              <a:off x="3384006" y="4611530"/>
              <a:ext cx="680752" cy="702083"/>
            </a:xfrm>
            <a:prstGeom prst="rect">
              <a:avLst/>
            </a:prstGeom>
            <a:solidFill>
              <a:srgbClr val="FF5050">
                <a:alpha val="8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3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Gerade Verbindung 91"/>
            <p:cNvCxnSpPr/>
            <p:nvPr/>
          </p:nvCxnSpPr>
          <p:spPr>
            <a:xfrm>
              <a:off x="600830" y="4411500"/>
              <a:ext cx="3717755" cy="0"/>
            </a:xfrm>
            <a:prstGeom prst="line">
              <a:avLst/>
            </a:prstGeom>
            <a:ln w="285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Gerade Verbindung 102"/>
          <p:cNvCxnSpPr/>
          <p:nvPr/>
        </p:nvCxnSpPr>
        <p:spPr>
          <a:xfrm>
            <a:off x="7808090" y="2728833"/>
            <a:ext cx="0" cy="1247516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103"/>
          <p:cNvCxnSpPr/>
          <p:nvPr/>
        </p:nvCxnSpPr>
        <p:spPr>
          <a:xfrm flipH="1">
            <a:off x="7808090" y="3979546"/>
            <a:ext cx="1254624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feil nach rechts 56"/>
          <p:cNvSpPr/>
          <p:nvPr/>
        </p:nvSpPr>
        <p:spPr bwMode="auto">
          <a:xfrm>
            <a:off x="6571499" y="3025171"/>
            <a:ext cx="794479" cy="74500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err="1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08435" y="3999866"/>
            <a:ext cx="123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95770"/>
              </a:buClr>
              <a:buSzPct val="120000"/>
            </a:pPr>
            <a:r>
              <a:rPr lang="de-DE" sz="1600" b="1" dirty="0">
                <a:solidFill>
                  <a:srgbClr val="000000"/>
                </a:solidFill>
              </a:rPr>
              <a:t>Simulation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&amp; Analyse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7485169" y="4105519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95770"/>
              </a:buClr>
              <a:buSzPct val="120000"/>
            </a:pPr>
            <a:r>
              <a:rPr lang="de-DE" sz="1600" b="1" dirty="0">
                <a:solidFill>
                  <a:srgbClr val="000000"/>
                </a:solidFill>
              </a:rPr>
              <a:t>Skalierbarkeits- &amp;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Elastizitätswerte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75" y="1578879"/>
            <a:ext cx="1043263" cy="538942"/>
          </a:xfrm>
          <a:prstGeom prst="rect">
            <a:avLst/>
          </a:prstGeom>
        </p:spPr>
      </p:pic>
      <p:sp>
        <p:nvSpPr>
          <p:cNvPr id="82" name="Rechteck 81"/>
          <p:cNvSpPr/>
          <p:nvPr/>
        </p:nvSpPr>
        <p:spPr bwMode="auto">
          <a:xfrm>
            <a:off x="1773498" y="693000"/>
            <a:ext cx="7859453" cy="62993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Lösung: </a:t>
            </a:r>
            <a:r>
              <a:rPr lang="de-DE" sz="2000" b="1" kern="0" dirty="0">
                <a:solidFill>
                  <a:srgbClr val="000000"/>
                </a:solidFill>
                <a:latin typeface="Arial"/>
              </a:rPr>
              <a:t>Analyse von Servicekompositionen durch Simulation</a:t>
            </a: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516234" y="4726959"/>
            <a:ext cx="1213573" cy="960769"/>
            <a:chOff x="9225005" y="1586830"/>
            <a:chExt cx="4995119" cy="3954562"/>
          </a:xfrm>
        </p:grpSpPr>
        <p:cxnSp>
          <p:nvCxnSpPr>
            <p:cNvPr id="80" name="Gerader Verbinder 79"/>
            <p:cNvCxnSpPr/>
            <p:nvPr/>
          </p:nvCxnSpPr>
          <p:spPr>
            <a:xfrm flipH="1" flipV="1">
              <a:off x="10417245" y="1586830"/>
              <a:ext cx="1082" cy="3130623"/>
            </a:xfrm>
            <a:prstGeom prst="line">
              <a:avLst/>
            </a:prstGeom>
            <a:ln w="285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/>
            <p:cNvCxnSpPr/>
            <p:nvPr/>
          </p:nvCxnSpPr>
          <p:spPr>
            <a:xfrm>
              <a:off x="10309470" y="4608595"/>
              <a:ext cx="3842657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feld 84"/>
                <p:cNvSpPr txBox="1"/>
                <p:nvPr/>
              </p:nvSpPr>
              <p:spPr>
                <a:xfrm>
                  <a:off x="9232994" y="2230768"/>
                  <a:ext cx="1518869" cy="950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095770"/>
                    </a:buClr>
                    <a:buSzPct val="12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1.0</m:t>
                        </m:r>
                      </m:oMath>
                    </m:oMathPara>
                  </a14:m>
                  <a:endParaRPr lang="de-DE" sz="9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feld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2994" y="2230768"/>
                  <a:ext cx="1518869" cy="9501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Gerader Verbinder 85"/>
            <p:cNvCxnSpPr/>
            <p:nvPr/>
          </p:nvCxnSpPr>
          <p:spPr>
            <a:xfrm flipV="1">
              <a:off x="12647318" y="3524119"/>
              <a:ext cx="0" cy="1193334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hteck 86"/>
                <p:cNvSpPr/>
                <p:nvPr/>
              </p:nvSpPr>
              <p:spPr>
                <a:xfrm>
                  <a:off x="9225005" y="3293286"/>
                  <a:ext cx="1518869" cy="9501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de-DE" sz="9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hteck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005" y="3293286"/>
                  <a:ext cx="1518869" cy="9501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Freihandform 87"/>
            <p:cNvSpPr/>
            <p:nvPr/>
          </p:nvSpPr>
          <p:spPr bwMode="auto">
            <a:xfrm flipH="1">
              <a:off x="10437030" y="2464441"/>
              <a:ext cx="3567953" cy="2124635"/>
            </a:xfrm>
            <a:custGeom>
              <a:avLst/>
              <a:gdLst>
                <a:gd name="connsiteX0" fmla="*/ 0 w 3567953"/>
                <a:gd name="connsiteY0" fmla="*/ 2124635 h 2124635"/>
                <a:gd name="connsiteX1" fmla="*/ 2698376 w 3567953"/>
                <a:gd name="connsiteY1" fmla="*/ 0 h 2124635"/>
                <a:gd name="connsiteX2" fmla="*/ 3567953 w 3567953"/>
                <a:gd name="connsiteY2" fmla="*/ 0 h 2124635"/>
                <a:gd name="connsiteX3" fmla="*/ 3567953 w 3567953"/>
                <a:gd name="connsiteY3" fmla="*/ 0 h 212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7953" h="2124635">
                  <a:moveTo>
                    <a:pt x="0" y="2124635"/>
                  </a:moveTo>
                  <a:lnTo>
                    <a:pt x="2698376" y="0"/>
                  </a:lnTo>
                  <a:lnTo>
                    <a:pt x="3567953" y="0"/>
                  </a:lnTo>
                  <a:lnTo>
                    <a:pt x="356795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de-DE" sz="700">
                <a:solidFill>
                  <a:srgbClr val="000000"/>
                </a:solidFill>
              </a:endParaRPr>
            </a:p>
          </p:txBody>
        </p:sp>
        <p:cxnSp>
          <p:nvCxnSpPr>
            <p:cNvPr id="89" name="Gerader Verbinder 88"/>
            <p:cNvCxnSpPr/>
            <p:nvPr/>
          </p:nvCxnSpPr>
          <p:spPr>
            <a:xfrm flipH="1">
              <a:off x="10398313" y="3524118"/>
              <a:ext cx="2249005" cy="5038"/>
            </a:xfrm>
            <a:prstGeom prst="line">
              <a:avLst/>
            </a:prstGeom>
            <a:ln w="28575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hteck 89"/>
            <p:cNvSpPr/>
            <p:nvPr/>
          </p:nvSpPr>
          <p:spPr>
            <a:xfrm>
              <a:off x="10222870" y="4717831"/>
              <a:ext cx="1149380" cy="82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700" dirty="0">
                  <a:solidFill>
                    <a:srgbClr val="000000"/>
                  </a:solidFill>
                </a:rPr>
                <a:t>0s</a:t>
              </a:r>
            </a:p>
          </p:txBody>
        </p:sp>
        <p:cxnSp>
          <p:nvCxnSpPr>
            <p:cNvPr id="125" name="Gerader Verbinder 124"/>
            <p:cNvCxnSpPr/>
            <p:nvPr/>
          </p:nvCxnSpPr>
          <p:spPr>
            <a:xfrm flipV="1">
              <a:off x="11306940" y="2505394"/>
              <a:ext cx="23" cy="2212059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r Verbinder 125"/>
            <p:cNvCxnSpPr>
              <a:stCxn id="88" idx="1"/>
            </p:cNvCxnSpPr>
            <p:nvPr/>
          </p:nvCxnSpPr>
          <p:spPr>
            <a:xfrm flipH="1">
              <a:off x="10309470" y="2464441"/>
              <a:ext cx="997137" cy="6552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hteck 128"/>
                <p:cNvSpPr/>
                <p:nvPr/>
              </p:nvSpPr>
              <p:spPr>
                <a:xfrm>
                  <a:off x="10812789" y="4717954"/>
                  <a:ext cx="2031136" cy="823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de-DE" sz="700" dirty="0">
                      <a:solidFill>
                        <a:srgbClr val="000000"/>
                      </a:solidFill>
                    </a:rPr>
                    <a:t> = 3s</a:t>
                  </a:r>
                </a:p>
              </p:txBody>
            </p:sp>
          </mc:Choice>
          <mc:Fallback xmlns="">
            <p:sp>
              <p:nvSpPr>
                <p:cNvPr id="129" name="Rechteck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2789" y="4717954"/>
                  <a:ext cx="2031136" cy="8234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hteck 129"/>
                <p:cNvSpPr/>
                <p:nvPr/>
              </p:nvSpPr>
              <p:spPr>
                <a:xfrm>
                  <a:off x="12159427" y="4717958"/>
                  <a:ext cx="2060697" cy="823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7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de-DE" sz="700" dirty="0">
                      <a:solidFill>
                        <a:srgbClr val="000000"/>
                      </a:solidFill>
                    </a:rPr>
                    <a:t> = 6s</a:t>
                  </a:r>
                </a:p>
              </p:txBody>
            </p:sp>
          </mc:Choice>
          <mc:Fallback xmlns="">
            <p:sp>
              <p:nvSpPr>
                <p:cNvPr id="130" name="Rechteck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9427" y="4717958"/>
                  <a:ext cx="2060697" cy="82343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80054" y="1141595"/>
            <a:ext cx="932975" cy="439460"/>
            <a:chOff x="5010746" y="693449"/>
            <a:chExt cx="3535209" cy="1665190"/>
          </a:xfrm>
        </p:grpSpPr>
        <p:pic>
          <p:nvPicPr>
            <p:cNvPr id="131" name="Grafik 1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0746" y="1116279"/>
              <a:ext cx="3068486" cy="1242360"/>
            </a:xfrm>
            <a:prstGeom prst="rect">
              <a:avLst/>
            </a:prstGeom>
          </p:spPr>
        </p:pic>
        <p:pic>
          <p:nvPicPr>
            <p:cNvPr id="132" name="Grafik 1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67288" y="693449"/>
              <a:ext cx="2611781" cy="1656480"/>
            </a:xfrm>
            <a:prstGeom prst="rect">
              <a:avLst/>
            </a:prstGeom>
          </p:spPr>
        </p:pic>
        <p:pic>
          <p:nvPicPr>
            <p:cNvPr id="133" name="Grafik 1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67288" y="693613"/>
              <a:ext cx="2611781" cy="1656480"/>
            </a:xfrm>
            <a:prstGeom prst="rect">
              <a:avLst/>
            </a:prstGeom>
          </p:spPr>
        </p:pic>
        <p:pic>
          <p:nvPicPr>
            <p:cNvPr id="134" name="Grafik 1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77469" y="1116115"/>
              <a:ext cx="3068486" cy="1242360"/>
            </a:xfrm>
            <a:prstGeom prst="rect">
              <a:avLst/>
            </a:prstGeom>
          </p:spPr>
        </p:pic>
      </p:grpSp>
      <p:sp>
        <p:nvSpPr>
          <p:cNvPr id="46" name="Rechteck 45"/>
          <p:cNvSpPr/>
          <p:nvPr/>
        </p:nvSpPr>
        <p:spPr bwMode="auto">
          <a:xfrm>
            <a:off x="7445087" y="5636594"/>
            <a:ext cx="2157147" cy="5286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[Becker et al., 2013]</a:t>
            </a:r>
          </a:p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[Becker et al., 2015]</a:t>
            </a:r>
          </a:p>
        </p:txBody>
      </p:sp>
      <p:sp>
        <p:nvSpPr>
          <p:cNvPr id="4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3249378" y="5390330"/>
            <a:ext cx="6383572" cy="816191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de-DE" sz="2000" dirty="0" smtClean="0"/>
              <a:t>Ermöglicht </a:t>
            </a:r>
            <a:r>
              <a:rPr lang="de-DE" sz="2000" dirty="0" smtClean="0"/>
              <a:t>Vorhersage von </a:t>
            </a:r>
            <a:r>
              <a:rPr lang="de-DE" sz="2000" dirty="0" smtClean="0"/>
              <a:t>Qualitätseigenschaften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für </a:t>
            </a:r>
            <a:r>
              <a:rPr lang="de-DE" sz="2000" dirty="0" smtClean="0"/>
              <a:t>Selbst-Adaptive Systeme</a:t>
            </a:r>
            <a:endParaRPr lang="en-US" sz="2000" dirty="0" smtClean="0"/>
          </a:p>
        </p:txBody>
      </p:sp>
      <p:pic>
        <p:nvPicPr>
          <p:cNvPr id="51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004" y="3119103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4955" y="3227794"/>
            <a:ext cx="688543" cy="6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0" name="Gerader Verbinder 69"/>
          <p:cNvSpPr/>
          <p:nvPr/>
        </p:nvSpPr>
        <p:spPr>
          <a:xfrm>
            <a:off x="276176" y="1838137"/>
            <a:ext cx="0" cy="374144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>
            <a:off x="380105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>
            <a:off x="276176" y="1197000"/>
            <a:ext cx="2078578" cy="1009593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On-The-Fly Computing – Überblick</a:t>
            </a:r>
            <a:endParaRPr lang="de-DE" sz="2400" kern="1200" dirty="0"/>
          </a:p>
        </p:txBody>
      </p:sp>
      <p:sp>
        <p:nvSpPr>
          <p:cNvPr id="74" name="Gerader Verbinder 73"/>
          <p:cNvSpPr/>
          <p:nvPr/>
        </p:nvSpPr>
        <p:spPr>
          <a:xfrm>
            <a:off x="2701182" y="2420999"/>
            <a:ext cx="0" cy="3165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hteck 75"/>
          <p:cNvSpPr/>
          <p:nvPr/>
        </p:nvSpPr>
        <p:spPr>
          <a:xfrm>
            <a:off x="2805111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>
            <a:off x="2701182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/>
              <a:t>Fuzzy</a:t>
            </a:r>
            <a:r>
              <a:rPr lang="de-DE" sz="2000" kern="1200" dirty="0" smtClean="0"/>
              <a:t> Service </a:t>
            </a:r>
            <a:r>
              <a:rPr lang="de-DE" sz="2000" kern="1200" dirty="0" err="1" smtClean="0"/>
              <a:t>Matching</a:t>
            </a:r>
            <a:endParaRPr lang="de-DE" sz="2000" kern="1200" dirty="0"/>
          </a:p>
        </p:txBody>
      </p:sp>
      <p:sp>
        <p:nvSpPr>
          <p:cNvPr id="78" name="Gerader Verbinder 77"/>
          <p:cNvSpPr/>
          <p:nvPr/>
        </p:nvSpPr>
        <p:spPr>
          <a:xfrm>
            <a:off x="5126188" y="2421000"/>
            <a:ext cx="0" cy="316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hteck 79"/>
          <p:cNvSpPr/>
          <p:nvPr/>
        </p:nvSpPr>
        <p:spPr>
          <a:xfrm>
            <a:off x="5230117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ihandform 80"/>
          <p:cNvSpPr/>
          <p:nvPr/>
        </p:nvSpPr>
        <p:spPr>
          <a:xfrm>
            <a:off x="5126188" y="2413172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smtClean="0"/>
              <a:t>Skalierbarkeits- und Elastizitäts-analyse</a:t>
            </a:r>
            <a:endParaRPr lang="de-DE" sz="2000" kern="1200" dirty="0"/>
          </a:p>
        </p:txBody>
      </p:sp>
      <p:sp>
        <p:nvSpPr>
          <p:cNvPr id="82" name="Gerader Verbinder 81"/>
          <p:cNvSpPr/>
          <p:nvPr/>
        </p:nvSpPr>
        <p:spPr>
          <a:xfrm>
            <a:off x="7551194" y="2413171"/>
            <a:ext cx="0" cy="31732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hteck 82"/>
          <p:cNvSpPr/>
          <p:nvPr/>
        </p:nvSpPr>
        <p:spPr>
          <a:xfrm>
            <a:off x="7655123" y="3617352"/>
            <a:ext cx="1967789" cy="1683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hteck 83"/>
          <p:cNvSpPr/>
          <p:nvPr/>
        </p:nvSpPr>
        <p:spPr>
          <a:xfrm>
            <a:off x="7655123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ihandform 84"/>
          <p:cNvSpPr/>
          <p:nvPr/>
        </p:nvSpPr>
        <p:spPr>
          <a:xfrm>
            <a:off x="7551194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de-DE" sz="2000" dirty="0"/>
              <a:t>TE für günstige Rechenzentren- Netzwerke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99466" y="1197000"/>
            <a:ext cx="6933483" cy="1016457"/>
            <a:chOff x="3176" y="729421"/>
            <a:chExt cx="2078578" cy="415715"/>
          </a:xfrm>
        </p:grpSpPr>
        <p:sp>
          <p:nvSpPr>
            <p:cNvPr id="10" name="Rechteck 9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Aktuelle Forschungsherausforderungen</a:t>
              </a:r>
              <a:endParaRPr lang="de-DE" sz="2400" kern="1200" dirty="0"/>
            </a:p>
          </p:txBody>
        </p:sp>
      </p:grp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08" b="-65876"/>
          <a:stretch/>
        </p:blipFill>
        <p:spPr>
          <a:xfrm>
            <a:off x="401581" y="2429389"/>
            <a:ext cx="1959419" cy="165600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91" name="Rechteck 90"/>
          <p:cNvSpPr/>
          <p:nvPr/>
        </p:nvSpPr>
        <p:spPr bwMode="auto">
          <a:xfrm>
            <a:off x="7406583" y="2277000"/>
            <a:ext cx="2345250" cy="3456000"/>
          </a:xfrm>
          <a:prstGeom prst="rect">
            <a:avLst/>
          </a:prstGeom>
          <a:noFill/>
          <a:ln w="57150">
            <a:solidFill>
              <a:srgbClr val="E5D85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smtClean="0">
              <a:solidFill>
                <a:srgbClr val="000000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/>
          <a:srcRect l="3116" r="3164"/>
          <a:stretch/>
        </p:blipFill>
        <p:spPr>
          <a:xfrm>
            <a:off x="5241000" y="3629002"/>
            <a:ext cx="1944000" cy="1671578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/>
          <a:srcRect l="3093" r="4165"/>
          <a:stretch/>
        </p:blipFill>
        <p:spPr>
          <a:xfrm>
            <a:off x="2815994" y="3614750"/>
            <a:ext cx="1944000" cy="168625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0329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0" name="Gerader Verbinder 69"/>
          <p:cNvSpPr/>
          <p:nvPr/>
        </p:nvSpPr>
        <p:spPr>
          <a:xfrm>
            <a:off x="276176" y="1838137"/>
            <a:ext cx="0" cy="374144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>
            <a:off x="380105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>
            <a:off x="276176" y="1197000"/>
            <a:ext cx="2078578" cy="1009593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On-The-Fly Computing – Überblick</a:t>
            </a:r>
            <a:endParaRPr lang="de-DE" sz="2400" kern="1200" dirty="0"/>
          </a:p>
        </p:txBody>
      </p:sp>
      <p:sp>
        <p:nvSpPr>
          <p:cNvPr id="74" name="Gerader Verbinder 73"/>
          <p:cNvSpPr/>
          <p:nvPr/>
        </p:nvSpPr>
        <p:spPr>
          <a:xfrm>
            <a:off x="2701182" y="2420999"/>
            <a:ext cx="0" cy="3165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hteck 75"/>
          <p:cNvSpPr/>
          <p:nvPr/>
        </p:nvSpPr>
        <p:spPr>
          <a:xfrm>
            <a:off x="2805111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>
            <a:off x="2701182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/>
              <a:t>Fuzzy</a:t>
            </a:r>
            <a:r>
              <a:rPr lang="de-DE" sz="2000" kern="1200" dirty="0" smtClean="0"/>
              <a:t> Service </a:t>
            </a:r>
            <a:r>
              <a:rPr lang="de-DE" sz="2000" kern="1200" dirty="0" err="1" smtClean="0"/>
              <a:t>Matching</a:t>
            </a:r>
            <a:endParaRPr lang="de-DE" sz="2000" kern="1200" dirty="0"/>
          </a:p>
        </p:txBody>
      </p:sp>
      <p:sp>
        <p:nvSpPr>
          <p:cNvPr id="78" name="Gerader Verbinder 77"/>
          <p:cNvSpPr/>
          <p:nvPr/>
        </p:nvSpPr>
        <p:spPr>
          <a:xfrm>
            <a:off x="5126188" y="2421000"/>
            <a:ext cx="0" cy="316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Rechteck 79"/>
          <p:cNvSpPr/>
          <p:nvPr/>
        </p:nvSpPr>
        <p:spPr>
          <a:xfrm>
            <a:off x="5230117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ihandform 80"/>
          <p:cNvSpPr/>
          <p:nvPr/>
        </p:nvSpPr>
        <p:spPr>
          <a:xfrm>
            <a:off x="5126188" y="2413172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smtClean="0"/>
              <a:t>Skalierbarkeits- und Elastizitäts-analyse</a:t>
            </a:r>
            <a:endParaRPr lang="de-DE" sz="2000" kern="1200" dirty="0"/>
          </a:p>
        </p:txBody>
      </p:sp>
      <p:sp>
        <p:nvSpPr>
          <p:cNvPr id="82" name="Gerader Verbinder 81"/>
          <p:cNvSpPr/>
          <p:nvPr/>
        </p:nvSpPr>
        <p:spPr>
          <a:xfrm>
            <a:off x="7551194" y="2413171"/>
            <a:ext cx="0" cy="31732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hteck 82"/>
          <p:cNvSpPr/>
          <p:nvPr/>
        </p:nvSpPr>
        <p:spPr>
          <a:xfrm>
            <a:off x="7655123" y="3617352"/>
            <a:ext cx="1967789" cy="1683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hteck 83"/>
          <p:cNvSpPr/>
          <p:nvPr/>
        </p:nvSpPr>
        <p:spPr>
          <a:xfrm>
            <a:off x="7655123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ihandform 84"/>
          <p:cNvSpPr/>
          <p:nvPr/>
        </p:nvSpPr>
        <p:spPr>
          <a:xfrm>
            <a:off x="7551194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de-DE" sz="2000" dirty="0"/>
              <a:t>TE für günstige Rechenzentren- Netzwerke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99466" y="1197000"/>
            <a:ext cx="6933483" cy="1016457"/>
            <a:chOff x="3176" y="729421"/>
            <a:chExt cx="2078578" cy="415715"/>
          </a:xfrm>
        </p:grpSpPr>
        <p:sp>
          <p:nvSpPr>
            <p:cNvPr id="10" name="Rechteck 9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Aktuelle Forschungsherausforderungen</a:t>
              </a:r>
              <a:endParaRPr lang="de-DE" sz="2400" kern="1200" dirty="0"/>
            </a:p>
          </p:txBody>
        </p:sp>
      </p:grpSp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08" b="-65876"/>
          <a:stretch/>
        </p:blipFill>
        <p:spPr>
          <a:xfrm>
            <a:off x="401581" y="2429389"/>
            <a:ext cx="1959419" cy="165600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91" name="Rechteck 90"/>
          <p:cNvSpPr/>
          <p:nvPr/>
        </p:nvSpPr>
        <p:spPr bwMode="auto">
          <a:xfrm>
            <a:off x="159750" y="1099620"/>
            <a:ext cx="2345250" cy="4633380"/>
          </a:xfrm>
          <a:prstGeom prst="rect">
            <a:avLst/>
          </a:prstGeom>
          <a:noFill/>
          <a:ln w="57150">
            <a:solidFill>
              <a:srgbClr val="E5D85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de-DE" sz="1600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3116" r="3164"/>
          <a:stretch/>
        </p:blipFill>
        <p:spPr>
          <a:xfrm>
            <a:off x="5241000" y="3629002"/>
            <a:ext cx="1944000" cy="1671578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3093" r="4165"/>
          <a:stretch/>
        </p:blipFill>
        <p:spPr>
          <a:xfrm>
            <a:off x="2815994" y="3614750"/>
            <a:ext cx="1944000" cy="168625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524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66000" y="908720"/>
            <a:ext cx="5479000" cy="5400600"/>
          </a:xfrm>
        </p:spPr>
        <p:txBody>
          <a:bodyPr>
            <a:noAutofit/>
          </a:bodyPr>
          <a:lstStyle/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unterschiedliche</a:t>
            </a:r>
            <a:r>
              <a:rPr lang="en-US" dirty="0" smtClean="0"/>
              <a:t> </a:t>
            </a:r>
            <a:r>
              <a:rPr lang="en-US" dirty="0" err="1" smtClean="0"/>
              <a:t>Pfade</a:t>
            </a:r>
            <a:r>
              <a:rPr lang="en-US" dirty="0" smtClean="0"/>
              <a:t> </a:t>
            </a:r>
            <a:r>
              <a:rPr lang="en-US" dirty="0" err="1" smtClean="0"/>
              <a:t>innerhalb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Netzwerk-Topologie</a:t>
            </a:r>
            <a:endParaRPr lang="en-US" dirty="0" smtClean="0"/>
          </a:p>
          <a:p>
            <a:r>
              <a:rPr lang="en-US" dirty="0" smtClean="0"/>
              <a:t>Software die in </a:t>
            </a:r>
            <a:r>
              <a:rPr lang="en-US" dirty="0" err="1" smtClean="0"/>
              <a:t>Rechenzentren</a:t>
            </a:r>
            <a:r>
              <a:rPr lang="en-US" dirty="0" smtClean="0"/>
              <a:t> </a:t>
            </a:r>
            <a:r>
              <a:rPr lang="en-US" dirty="0" err="1" smtClean="0"/>
              <a:t>läuft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typischerweise</a:t>
            </a:r>
            <a:r>
              <a:rPr lang="en-US" dirty="0" smtClean="0"/>
              <a:t> </a:t>
            </a:r>
            <a:r>
              <a:rPr lang="en-US" dirty="0" err="1" smtClean="0"/>
              <a:t>verteilt</a:t>
            </a:r>
            <a:r>
              <a:rPr lang="en-US" dirty="0" smtClean="0"/>
              <a:t> (Big Data, multi-tier)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Mittlere</a:t>
            </a:r>
            <a:r>
              <a:rPr lang="en-US" dirty="0" smtClean="0"/>
              <a:t> </a:t>
            </a:r>
            <a:r>
              <a:rPr lang="en-US" dirty="0" err="1" smtClean="0"/>
              <a:t>Größe</a:t>
            </a:r>
            <a:r>
              <a:rPr lang="en-US" dirty="0" smtClean="0"/>
              <a:t> der Flows: 146 KB</a:t>
            </a:r>
          </a:p>
          <a:p>
            <a:r>
              <a:rPr lang="en-US" dirty="0" smtClean="0"/>
              <a:t>80% </a:t>
            </a:r>
            <a:r>
              <a:rPr lang="en-US" dirty="0" err="1" smtClean="0"/>
              <a:t>aller</a:t>
            </a:r>
            <a:r>
              <a:rPr lang="en-US" dirty="0" smtClean="0"/>
              <a:t> Flows </a:t>
            </a:r>
            <a:r>
              <a:rPr lang="en-US" dirty="0" err="1" smtClean="0"/>
              <a:t>kleiner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10 KB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meisten</a:t>
            </a:r>
            <a:r>
              <a:rPr lang="en-US" dirty="0" smtClean="0"/>
              <a:t> Bytes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wenige</a:t>
            </a:r>
            <a:r>
              <a:rPr lang="en-US" dirty="0" smtClean="0"/>
              <a:t> </a:t>
            </a:r>
            <a:r>
              <a:rPr lang="en-US" b="1" dirty="0" smtClean="0"/>
              <a:t>Elephant Flows </a:t>
            </a:r>
            <a:r>
              <a:rPr lang="en-US" dirty="0" err="1" smtClean="0"/>
              <a:t>transportiert</a:t>
            </a:r>
            <a:endParaRPr lang="en-US" b="1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in </a:t>
            </a:r>
            <a:r>
              <a:rPr lang="en-US" dirty="0" err="1" smtClean="0"/>
              <a:t>Rechenzentren</a:t>
            </a:r>
            <a:r>
              <a:rPr lang="en-US" dirty="0" smtClean="0"/>
              <a:t> – </a:t>
            </a:r>
            <a:r>
              <a:rPr lang="en-US" dirty="0" err="1" smtClean="0"/>
              <a:t>Eigenschaften</a:t>
            </a:r>
            <a:endParaRPr lang="en-US" dirty="0"/>
          </a:p>
        </p:txBody>
      </p:sp>
      <p:pic>
        <p:nvPicPr>
          <p:cNvPr id="4" name="Bild 3" descr="clo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16" y="908720"/>
            <a:ext cx="4172933" cy="137830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60" y="3420426"/>
            <a:ext cx="4281062" cy="216857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063" y="3774885"/>
            <a:ext cx="1072237" cy="107223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01000" y="5786100"/>
            <a:ext cx="4081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T. Benson et. </a:t>
            </a:r>
            <a:r>
              <a:rPr lang="en-US" sz="1400" dirty="0" smtClean="0"/>
              <a:t>al.: </a:t>
            </a:r>
            <a:r>
              <a:rPr lang="en-US" sz="1400" i="1" dirty="0"/>
              <a:t>Network Traffic Characteristics of </a:t>
            </a:r>
            <a:r>
              <a:rPr lang="en-US" sz="1400" i="1" dirty="0" smtClean="0"/>
              <a:t>Data Centers </a:t>
            </a:r>
            <a:r>
              <a:rPr lang="en-US" sz="1400" i="1" dirty="0"/>
              <a:t>in the Wild</a:t>
            </a:r>
            <a:r>
              <a:rPr lang="en-US" sz="1400" dirty="0"/>
              <a:t>. </a:t>
            </a:r>
            <a:r>
              <a:rPr lang="en-US" sz="1400" dirty="0" smtClean="0"/>
              <a:t>IMC 2010, ACM.</a:t>
            </a:r>
            <a:endParaRPr lang="de-DE" sz="14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66000" y="3501000"/>
            <a:ext cx="9359900" cy="2808320"/>
          </a:xfrm>
        </p:spPr>
        <p:txBody>
          <a:bodyPr/>
          <a:lstStyle/>
          <a:p>
            <a:r>
              <a:rPr lang="en-US" dirty="0" err="1" smtClean="0">
                <a:sym typeface="Wingdings"/>
              </a:rPr>
              <a:t>Typische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Idee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konzentriere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Aufwand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zum</a:t>
            </a:r>
            <a:r>
              <a:rPr lang="en-US" dirty="0" smtClean="0">
                <a:sym typeface="Wingdings"/>
              </a:rPr>
              <a:t> Traffic Engineering auf Elephant Flows</a:t>
            </a:r>
          </a:p>
          <a:p>
            <a:pPr lvl="1"/>
            <a:r>
              <a:rPr lang="en-US" dirty="0" err="1" smtClean="0">
                <a:sym typeface="Wingdings"/>
              </a:rPr>
              <a:t>Alte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Idee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z.B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Hedera</a:t>
            </a:r>
            <a:r>
              <a:rPr lang="en-US" dirty="0" smtClean="0">
                <a:sym typeface="Wingdings"/>
              </a:rPr>
              <a:t>,…</a:t>
            </a:r>
          </a:p>
          <a:p>
            <a:pPr lvl="1"/>
            <a:r>
              <a:rPr lang="en-US" dirty="0" err="1" smtClean="0">
                <a:sym typeface="Wingdings"/>
              </a:rPr>
              <a:t>Realitätscheck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Kleine</a:t>
            </a:r>
            <a:r>
              <a:rPr lang="en-US" dirty="0" smtClean="0">
                <a:sym typeface="Wingdings"/>
              </a:rPr>
              <a:t> Flow-</a:t>
            </a:r>
            <a:r>
              <a:rPr lang="en-US" dirty="0" err="1" smtClean="0">
                <a:sym typeface="Wingdings"/>
              </a:rPr>
              <a:t>Tabellen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Kleine</a:t>
            </a:r>
            <a:r>
              <a:rPr lang="en-US" dirty="0" smtClean="0">
                <a:sym typeface="Wingdings"/>
              </a:rPr>
              <a:t> Update-</a:t>
            </a:r>
            <a:r>
              <a:rPr lang="en-US" dirty="0" err="1" smtClean="0">
                <a:sym typeface="Wingdings"/>
              </a:rPr>
              <a:t>Raten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langsamer</a:t>
            </a:r>
            <a:r>
              <a:rPr lang="en-US" dirty="0" smtClean="0">
                <a:sym typeface="Wingdings"/>
              </a:rPr>
              <a:t> Speicher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US" dirty="0" smtClean="0">
              <a:sym typeface="Wingdings"/>
            </a:endParaRP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Aufwand</a:t>
            </a:r>
            <a:r>
              <a:rPr lang="en-GB" dirty="0" smtClean="0"/>
              <a:t> </a:t>
            </a:r>
            <a:r>
              <a:rPr lang="en-GB" dirty="0" err="1" smtClean="0"/>
              <a:t>bündeln</a:t>
            </a:r>
            <a:endParaRPr lang="en-GB" dirty="0"/>
          </a:p>
        </p:txBody>
      </p:sp>
      <p:pic>
        <p:nvPicPr>
          <p:cNvPr id="4" name="Bild 3" descr="clo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16" y="908720"/>
            <a:ext cx="4172933" cy="137830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64" y="256494"/>
            <a:ext cx="1072237" cy="107223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64" y="73051"/>
            <a:ext cx="1072237" cy="1072237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5502" y="948256"/>
            <a:ext cx="4953000" cy="164352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■"/>
            </a:pPr>
            <a:r>
              <a:rPr lang="en-US" sz="2400" dirty="0">
                <a:latin typeface="+mn-lt"/>
                <a:sym typeface="Wingdings"/>
              </a:rPr>
              <a:t>Standard: ECMP (</a:t>
            </a:r>
            <a:r>
              <a:rPr lang="en-US" sz="2400" dirty="0" smtClean="0">
                <a:latin typeface="+mn-lt"/>
                <a:sym typeface="Wingdings"/>
              </a:rPr>
              <a:t>Equal-Cost </a:t>
            </a:r>
            <a:r>
              <a:rPr lang="en-US" sz="2400" dirty="0">
                <a:latin typeface="+mn-lt"/>
                <a:sym typeface="Wingdings"/>
              </a:rPr>
              <a:t>Multi-Path)</a:t>
            </a:r>
          </a:p>
          <a:p>
            <a:pPr marL="266700" indent="-266700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■"/>
            </a:pPr>
            <a:r>
              <a:rPr lang="en-US" sz="2400" dirty="0">
                <a:latin typeface="+mn-lt"/>
                <a:sym typeface="Wingdings"/>
              </a:rPr>
              <a:t>Aber: </a:t>
            </a:r>
            <a:r>
              <a:rPr lang="en-US" sz="2400" dirty="0" err="1">
                <a:latin typeface="+mn-lt"/>
                <a:sym typeface="Wingdings"/>
              </a:rPr>
              <a:t>Zwei</a:t>
            </a:r>
            <a:r>
              <a:rPr lang="en-US" sz="2400" dirty="0">
                <a:latin typeface="+mn-lt"/>
                <a:sym typeface="Wingdings"/>
              </a:rPr>
              <a:t> Elephants auf </a:t>
            </a:r>
            <a:r>
              <a:rPr lang="en-US" sz="2400" dirty="0" err="1">
                <a:latin typeface="+mn-lt"/>
                <a:sym typeface="Wingdings"/>
              </a:rPr>
              <a:t>demselben</a:t>
            </a:r>
            <a:r>
              <a:rPr lang="en-US" sz="2400" dirty="0">
                <a:latin typeface="+mn-lt"/>
                <a:sym typeface="Wingdings"/>
              </a:rPr>
              <a:t> Link?</a:t>
            </a:r>
          </a:p>
        </p:txBody>
      </p:sp>
    </p:spTree>
    <p:extLst>
      <p:ext uri="{BB962C8B-B14F-4D97-AF65-F5344CB8AC3E}">
        <p14:creationId xmlns:p14="http://schemas.microsoft.com/office/powerpoint/2010/main" val="26529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Hauptansatz</a:t>
            </a:r>
            <a:r>
              <a:rPr lang="en-US" dirty="0" smtClean="0"/>
              <a:t>: </a:t>
            </a:r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HybridTE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884164" y="2997000"/>
            <a:ext cx="3172232" cy="2513530"/>
            <a:chOff x="2884164" y="2997000"/>
            <a:chExt cx="3172232" cy="2513530"/>
          </a:xfrm>
        </p:grpSpPr>
        <p:sp>
          <p:nvSpPr>
            <p:cNvPr id="4" name="Oval 3"/>
            <p:cNvSpPr/>
            <p:nvPr/>
          </p:nvSpPr>
          <p:spPr bwMode="auto">
            <a:xfrm>
              <a:off x="3189292" y="4027570"/>
              <a:ext cx="397440" cy="3974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 dirty="0" err="1" smtClean="0">
                <a:solidFill>
                  <a:srgbClr val="7E9BA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326568" y="3915250"/>
              <a:ext cx="397440" cy="3974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 dirty="0" err="1" smtClean="0">
                <a:solidFill>
                  <a:srgbClr val="7E9BA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127848" y="5113090"/>
              <a:ext cx="397440" cy="3974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600" dirty="0" err="1" smtClean="0">
                <a:solidFill>
                  <a:srgbClr val="7E9BAE"/>
                </a:solidFill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5131994" y="3224050"/>
              <a:ext cx="924402" cy="19656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 smtClean="0"/>
                <a:t>Controller</a:t>
              </a:r>
            </a:p>
          </p:txBody>
        </p:sp>
        <p:pic>
          <p:nvPicPr>
            <p:cNvPr id="8" name="Bild 7" descr="BU00525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164" y="3435729"/>
              <a:ext cx="610256" cy="545298"/>
            </a:xfrm>
            <a:prstGeom prst="rect">
              <a:avLst/>
            </a:prstGeom>
          </p:spPr>
        </p:pic>
        <p:cxnSp>
          <p:nvCxnSpPr>
            <p:cNvPr id="10" name="Gerade Verbindung 9"/>
            <p:cNvCxnSpPr>
              <a:stCxn id="4" idx="5"/>
              <a:endCxn id="6" idx="1"/>
            </p:cNvCxnSpPr>
            <p:nvPr/>
          </p:nvCxnSpPr>
          <p:spPr>
            <a:xfrm>
              <a:off x="3528528" y="4326582"/>
              <a:ext cx="657524" cy="8849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5" idx="4"/>
              <a:endCxn id="6" idx="0"/>
            </p:cNvCxnSpPr>
            <p:nvPr/>
          </p:nvCxnSpPr>
          <p:spPr>
            <a:xfrm flipH="1">
              <a:off x="4326568" y="4272670"/>
              <a:ext cx="198720" cy="8804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4" idx="6"/>
              <a:endCxn id="5" idx="2"/>
            </p:cNvCxnSpPr>
            <p:nvPr/>
          </p:nvCxnSpPr>
          <p:spPr>
            <a:xfrm flipV="1">
              <a:off x="3586732" y="4108354"/>
              <a:ext cx="739836" cy="123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ihandform 20"/>
            <p:cNvSpPr/>
            <p:nvPr/>
          </p:nvSpPr>
          <p:spPr>
            <a:xfrm>
              <a:off x="3595337" y="3769176"/>
              <a:ext cx="1219528" cy="1260634"/>
            </a:xfrm>
            <a:custGeom>
              <a:avLst/>
              <a:gdLst>
                <a:gd name="connsiteX0" fmla="*/ 0 w 1219528"/>
                <a:gd name="connsiteY0" fmla="*/ 249754 h 1260634"/>
                <a:gd name="connsiteX1" fmla="*/ 1192219 w 1219528"/>
                <a:gd name="connsiteY1" fmla="*/ 68314 h 1260634"/>
                <a:gd name="connsiteX2" fmla="*/ 863927 w 1219528"/>
                <a:gd name="connsiteY2" fmla="*/ 1260634 h 126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528" h="1260634">
                  <a:moveTo>
                    <a:pt x="0" y="249754"/>
                  </a:moveTo>
                  <a:cubicBezTo>
                    <a:pt x="524115" y="74794"/>
                    <a:pt x="1048231" y="-100166"/>
                    <a:pt x="1192219" y="68314"/>
                  </a:cubicBezTo>
                  <a:cubicBezTo>
                    <a:pt x="1336207" y="236794"/>
                    <a:pt x="863927" y="1260634"/>
                    <a:pt x="863927" y="1260634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3528528" y="3500530"/>
              <a:ext cx="15189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7041" y="3084244"/>
              <a:ext cx="377406" cy="377406"/>
            </a:xfrm>
            <a:prstGeom prst="rect">
              <a:avLst/>
            </a:prstGeom>
          </p:spPr>
        </p:pic>
        <p:cxnSp>
          <p:nvCxnSpPr>
            <p:cNvPr id="31" name="Gerade Verbindung mit Pfeil 30"/>
            <p:cNvCxnSpPr/>
            <p:nvPr/>
          </p:nvCxnSpPr>
          <p:spPr>
            <a:xfrm>
              <a:off x="3312546" y="4520050"/>
              <a:ext cx="682502" cy="7689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4763031" y="2997000"/>
              <a:ext cx="2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  <a:buSzPct val="120000"/>
              </a:pPr>
              <a:r>
                <a:rPr lang="en-US" sz="2800" dirty="0" smtClean="0"/>
                <a:t>!</a:t>
              </a: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6205147" y="5113090"/>
            <a:ext cx="1991174" cy="3143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[Wette &amp; Karl, 2015]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705000" y="1412909"/>
            <a:ext cx="8568000" cy="62993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sz="2000" dirty="0" err="1" smtClean="0"/>
              <a:t>Verarbeite</a:t>
            </a:r>
            <a:r>
              <a:rPr lang="en-US" sz="2000" dirty="0" smtClean="0"/>
              <a:t> </a:t>
            </a:r>
            <a:r>
              <a:rPr lang="en-US" sz="2000" dirty="0" err="1" smtClean="0"/>
              <a:t>zunächst</a:t>
            </a:r>
            <a:r>
              <a:rPr lang="en-US" sz="2000" dirty="0" smtClean="0"/>
              <a:t> </a:t>
            </a:r>
            <a:r>
              <a:rPr lang="en-US" sz="2000" b="1" dirty="0" err="1" smtClean="0"/>
              <a:t>alle</a:t>
            </a:r>
            <a:r>
              <a:rPr lang="en-US" sz="2000" dirty="0" smtClean="0"/>
              <a:t> Flows </a:t>
            </a:r>
            <a:r>
              <a:rPr lang="en-US" sz="2000" dirty="0" err="1" smtClean="0"/>
              <a:t>durch</a:t>
            </a:r>
            <a:r>
              <a:rPr lang="en-US" sz="2000" dirty="0" smtClean="0"/>
              <a:t> </a:t>
            </a:r>
            <a:r>
              <a:rPr lang="en-US" sz="2000" dirty="0" err="1" smtClean="0"/>
              <a:t>proaktiv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installierte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Standardrouten</a:t>
            </a:r>
            <a:endParaRPr lang="en-US" sz="2000" b="1" dirty="0" smtClean="0"/>
          </a:p>
        </p:txBody>
      </p:sp>
      <p:sp>
        <p:nvSpPr>
          <p:cNvPr id="20" name="Rechteck 19"/>
          <p:cNvSpPr/>
          <p:nvPr/>
        </p:nvSpPr>
        <p:spPr bwMode="auto">
          <a:xfrm>
            <a:off x="705000" y="2151066"/>
            <a:ext cx="8568000" cy="62993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en-US" b="1" dirty="0" err="1" smtClean="0"/>
              <a:t>Benutze</a:t>
            </a:r>
            <a:r>
              <a:rPr lang="en-US" b="1" dirty="0" smtClean="0"/>
              <a:t> </a:t>
            </a:r>
            <a:r>
              <a:rPr lang="en-US" sz="2000" b="1" dirty="0" smtClean="0"/>
              <a:t>Information</a:t>
            </a:r>
            <a:r>
              <a:rPr lang="en-US" b="1" dirty="0" smtClean="0"/>
              <a:t> </a:t>
            </a:r>
            <a:r>
              <a:rPr lang="en-US" b="1" dirty="0" err="1" smtClean="0"/>
              <a:t>über</a:t>
            </a:r>
            <a:r>
              <a:rPr lang="en-US" b="1" dirty="0" smtClean="0"/>
              <a:t> Elephant Flows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verarbeite </a:t>
            </a:r>
            <a:r>
              <a:rPr lang="en-US" dirty="0" smtClean="0"/>
              <a:t>Elephants </a:t>
            </a:r>
            <a:r>
              <a:rPr lang="en-US" dirty="0" err="1" smtClean="0"/>
              <a:t>individuell</a:t>
            </a:r>
            <a:endParaRPr lang="en-US" dirty="0" smtClean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33000" y="5585944"/>
            <a:ext cx="9002862" cy="629934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r>
              <a:rPr lang="de-DE" sz="2000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de-DE" sz="2000" dirty="0" smtClean="0"/>
              <a:t>Einfacher anzuwenden als State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Art, aber vergleichbare Performance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472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0" name="Gerader Verbinder 69"/>
          <p:cNvSpPr/>
          <p:nvPr/>
        </p:nvSpPr>
        <p:spPr>
          <a:xfrm>
            <a:off x="276176" y="1838137"/>
            <a:ext cx="0" cy="374144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/>
          <p:cNvSpPr/>
          <p:nvPr/>
        </p:nvSpPr>
        <p:spPr>
          <a:xfrm>
            <a:off x="380105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reihandform 72"/>
          <p:cNvSpPr/>
          <p:nvPr/>
        </p:nvSpPr>
        <p:spPr>
          <a:xfrm>
            <a:off x="276176" y="1197000"/>
            <a:ext cx="2078578" cy="1009593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On-The-Fly Computing</a:t>
            </a:r>
            <a:endParaRPr lang="de-DE" sz="2400" kern="1200" dirty="0"/>
          </a:p>
        </p:txBody>
      </p:sp>
      <p:sp>
        <p:nvSpPr>
          <p:cNvPr id="74" name="Gerader Verbinder 73"/>
          <p:cNvSpPr/>
          <p:nvPr/>
        </p:nvSpPr>
        <p:spPr>
          <a:xfrm>
            <a:off x="2701182" y="2420999"/>
            <a:ext cx="0" cy="316541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hteck 75"/>
          <p:cNvSpPr/>
          <p:nvPr/>
        </p:nvSpPr>
        <p:spPr>
          <a:xfrm>
            <a:off x="2805111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Freihandform 76"/>
          <p:cNvSpPr/>
          <p:nvPr/>
        </p:nvSpPr>
        <p:spPr>
          <a:xfrm>
            <a:off x="2701182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/>
              <a:t>Fuzzy</a:t>
            </a:r>
            <a:r>
              <a:rPr lang="de-DE" sz="2000" kern="1200" dirty="0" smtClean="0"/>
              <a:t> Service </a:t>
            </a:r>
            <a:r>
              <a:rPr lang="de-DE" sz="2000" kern="1200" dirty="0" err="1" smtClean="0"/>
              <a:t>Matching</a:t>
            </a:r>
            <a:endParaRPr lang="de-DE" sz="2000" kern="1200" dirty="0"/>
          </a:p>
        </p:txBody>
      </p:sp>
      <p:sp>
        <p:nvSpPr>
          <p:cNvPr id="78" name="Gerader Verbinder 77"/>
          <p:cNvSpPr/>
          <p:nvPr/>
        </p:nvSpPr>
        <p:spPr>
          <a:xfrm>
            <a:off x="5126188" y="2421000"/>
            <a:ext cx="0" cy="316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Rechteck 78"/>
          <p:cNvSpPr/>
          <p:nvPr/>
        </p:nvSpPr>
        <p:spPr>
          <a:xfrm>
            <a:off x="5230117" y="3609439"/>
            <a:ext cx="1967789" cy="168364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Rechteck 79"/>
          <p:cNvSpPr/>
          <p:nvPr/>
        </p:nvSpPr>
        <p:spPr>
          <a:xfrm>
            <a:off x="5230117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Freihandform 80"/>
          <p:cNvSpPr/>
          <p:nvPr/>
        </p:nvSpPr>
        <p:spPr>
          <a:xfrm>
            <a:off x="5126188" y="2413172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smtClean="0"/>
              <a:t>Skalierbarkeits- und Elastizitäts-analyse</a:t>
            </a:r>
            <a:endParaRPr lang="de-DE" sz="2000" kern="1200" dirty="0"/>
          </a:p>
        </p:txBody>
      </p:sp>
      <p:sp>
        <p:nvSpPr>
          <p:cNvPr id="82" name="Gerader Verbinder 81"/>
          <p:cNvSpPr/>
          <p:nvPr/>
        </p:nvSpPr>
        <p:spPr>
          <a:xfrm>
            <a:off x="7551194" y="2413171"/>
            <a:ext cx="0" cy="31732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hteck 82"/>
          <p:cNvSpPr/>
          <p:nvPr/>
        </p:nvSpPr>
        <p:spPr>
          <a:xfrm>
            <a:off x="7655123" y="3617352"/>
            <a:ext cx="1967789" cy="168364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hteck 83"/>
          <p:cNvSpPr/>
          <p:nvPr/>
        </p:nvSpPr>
        <p:spPr>
          <a:xfrm>
            <a:off x="7655123" y="3646500"/>
            <a:ext cx="1967789" cy="19330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ihandform 84"/>
          <p:cNvSpPr/>
          <p:nvPr/>
        </p:nvSpPr>
        <p:spPr>
          <a:xfrm>
            <a:off x="7551194" y="2421000"/>
            <a:ext cx="2078578" cy="871828"/>
          </a:xfrm>
          <a:custGeom>
            <a:avLst/>
            <a:gdLst>
              <a:gd name="connsiteX0" fmla="*/ 0 w 2078578"/>
              <a:gd name="connsiteY0" fmla="*/ 0 h 415715"/>
              <a:gd name="connsiteX1" fmla="*/ 2078578 w 2078578"/>
              <a:gd name="connsiteY1" fmla="*/ 0 h 415715"/>
              <a:gd name="connsiteX2" fmla="*/ 2078578 w 2078578"/>
              <a:gd name="connsiteY2" fmla="*/ 415715 h 415715"/>
              <a:gd name="connsiteX3" fmla="*/ 0 w 2078578"/>
              <a:gd name="connsiteY3" fmla="*/ 415715 h 415715"/>
              <a:gd name="connsiteX4" fmla="*/ 0 w 2078578"/>
              <a:gd name="connsiteY4" fmla="*/ 0 h 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578" h="415715">
                <a:moveTo>
                  <a:pt x="0" y="0"/>
                </a:moveTo>
                <a:lnTo>
                  <a:pt x="2078578" y="0"/>
                </a:lnTo>
                <a:lnTo>
                  <a:pt x="2078578" y="415715"/>
                </a:lnTo>
                <a:lnTo>
                  <a:pt x="0" y="415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de-DE" sz="2000" dirty="0"/>
              <a:t>TE für günstige Rechenzentren- Netzwerke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699466" y="1197000"/>
            <a:ext cx="6933483" cy="1016457"/>
            <a:chOff x="3176" y="729421"/>
            <a:chExt cx="2078578" cy="415715"/>
          </a:xfrm>
        </p:grpSpPr>
        <p:sp>
          <p:nvSpPr>
            <p:cNvPr id="10" name="Rechteck 9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/>
            <p:cNvSpPr/>
            <p:nvPr/>
          </p:nvSpPr>
          <p:spPr>
            <a:xfrm>
              <a:off x="3176" y="729421"/>
              <a:ext cx="2078578" cy="41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/>
                <a:t>Aktuelle Forschungsherausforderungen</a:t>
              </a:r>
              <a:endParaRPr lang="de-DE" sz="2400" kern="1200" dirty="0"/>
            </a:p>
          </p:txBody>
        </p:sp>
      </p:grpSp>
      <p:pic>
        <p:nvPicPr>
          <p:cNvPr id="88" name="Grafik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111" y="3625866"/>
            <a:ext cx="1967788" cy="1679756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89" name="Grafik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08" b="-65876"/>
          <a:stretch/>
        </p:blipFill>
        <p:spPr>
          <a:xfrm>
            <a:off x="401581" y="2429389"/>
            <a:ext cx="1959419" cy="1656000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  <p:sp>
        <p:nvSpPr>
          <p:cNvPr id="27" name="Rechteck 26"/>
          <p:cNvSpPr/>
          <p:nvPr/>
        </p:nvSpPr>
        <p:spPr bwMode="auto">
          <a:xfrm>
            <a:off x="2577000" y="981000"/>
            <a:ext cx="7205172" cy="49042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tIns="144000" rtlCol="0" anchor="t"/>
          <a:lstStyle/>
          <a:p>
            <a:pPr algn="ctr"/>
            <a:r>
              <a:rPr lang="en-US" b="1" dirty="0" smtClean="0"/>
              <a:t>Key Messages: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2699466" y="1896235"/>
            <a:ext cx="6940143" cy="103639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200" dirty="0" smtClean="0"/>
              <a:t>IT-</a:t>
            </a:r>
            <a:r>
              <a:rPr lang="en-US" sz="2200" dirty="0" err="1" smtClean="0"/>
              <a:t>Dienstleistungen</a:t>
            </a:r>
            <a:r>
              <a:rPr lang="en-US" sz="2200" dirty="0" smtClean="0"/>
              <a:t> </a:t>
            </a:r>
            <a:r>
              <a:rPr lang="en-US" sz="2200" dirty="0" err="1" smtClean="0"/>
              <a:t>müssen</a:t>
            </a:r>
            <a:r>
              <a:rPr lang="en-US" sz="2200" dirty="0" smtClean="0"/>
              <a:t> </a:t>
            </a:r>
            <a:r>
              <a:rPr lang="en-US" sz="2200" dirty="0" err="1" smtClean="0"/>
              <a:t>immer</a:t>
            </a:r>
            <a:r>
              <a:rPr lang="en-US" sz="2200" dirty="0" smtClean="0"/>
              <a:t> </a:t>
            </a:r>
            <a:r>
              <a:rPr lang="en-US" sz="2200" dirty="0" err="1" smtClean="0"/>
              <a:t>mehr</a:t>
            </a:r>
            <a:endParaRPr lang="en-US" sz="2200" dirty="0"/>
          </a:p>
          <a:p>
            <a:pPr algn="ctr"/>
            <a:r>
              <a:rPr lang="en-US" sz="2200" dirty="0" smtClean="0"/>
              <a:t>an </a:t>
            </a:r>
            <a:r>
              <a:rPr lang="en-US" sz="2200" b="1" dirty="0" err="1" smtClean="0"/>
              <a:t>individuelle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Kundenwünsche</a:t>
            </a:r>
            <a:r>
              <a:rPr lang="en-US" sz="2200" b="1" dirty="0" smtClean="0"/>
              <a:t> </a:t>
            </a:r>
            <a:r>
              <a:rPr lang="en-US" sz="2200" dirty="0" err="1" smtClean="0"/>
              <a:t>angepasst</a:t>
            </a:r>
            <a:r>
              <a:rPr lang="en-US" sz="2200" dirty="0" smtClean="0"/>
              <a:t> </a:t>
            </a:r>
            <a:r>
              <a:rPr lang="en-US" sz="2200" dirty="0" err="1" smtClean="0"/>
              <a:t>werden</a:t>
            </a:r>
            <a:r>
              <a:rPr lang="en-US" sz="2200" dirty="0" smtClean="0"/>
              <a:t>.</a:t>
            </a:r>
            <a:endParaRPr lang="en-US" sz="2200" b="1" dirty="0" smtClean="0"/>
          </a:p>
        </p:txBody>
      </p:sp>
      <p:sp>
        <p:nvSpPr>
          <p:cNvPr id="25" name="Rechteck 24"/>
          <p:cNvSpPr/>
          <p:nvPr/>
        </p:nvSpPr>
        <p:spPr bwMode="auto">
          <a:xfrm>
            <a:off x="2699466" y="3176512"/>
            <a:ext cx="6940143" cy="103639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de-DE" sz="2200" dirty="0" smtClean="0"/>
              <a:t>Das Thema Cloud Computing</a:t>
            </a:r>
          </a:p>
          <a:p>
            <a:pPr algn="ctr"/>
            <a:r>
              <a:rPr lang="de-DE" sz="2200" dirty="0" smtClean="0"/>
              <a:t>erfordert </a:t>
            </a:r>
            <a:r>
              <a:rPr lang="de-DE" sz="2200" b="1" dirty="0" smtClean="0"/>
              <a:t>interdisziplinäre Zusammenarbeit.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2690879" y="4437001"/>
            <a:ext cx="6940143" cy="1157246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de-DE" sz="2200" b="1" dirty="0" smtClean="0"/>
              <a:t>Unvollständige und ungenaue Informationen</a:t>
            </a:r>
          </a:p>
          <a:p>
            <a:pPr algn="ctr"/>
            <a:r>
              <a:rPr lang="de-DE" sz="2200" dirty="0" smtClean="0"/>
              <a:t>stellen eine Herausforderung dar, </a:t>
            </a:r>
          </a:p>
          <a:p>
            <a:pPr algn="ctr"/>
            <a:r>
              <a:rPr lang="de-DE" sz="2200" dirty="0" smtClean="0"/>
              <a:t>die </a:t>
            </a:r>
            <a:r>
              <a:rPr lang="de-DE" sz="2200" dirty="0"/>
              <a:t>es immer </a:t>
            </a:r>
            <a:r>
              <a:rPr lang="de-DE" sz="2200" dirty="0" smtClean="0"/>
              <a:t>stärker </a:t>
            </a:r>
            <a:r>
              <a:rPr lang="de-DE" sz="2200" dirty="0"/>
              <a:t>zu </a:t>
            </a:r>
            <a:r>
              <a:rPr lang="de-DE" sz="2200" dirty="0" smtClean="0"/>
              <a:t>berücksichtigen gilt.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440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SFB 901 “On-The-Fly Computing”, </a:t>
            </a:r>
            <a:r>
              <a:rPr lang="en-US" sz="2000" u="sng" dirty="0" smtClean="0"/>
              <a:t>www.sfb901.uni-paderborn.de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M. C. Platenius: </a:t>
            </a:r>
            <a:r>
              <a:rPr lang="en-US" sz="2000" b="1" dirty="0" smtClean="0"/>
              <a:t>Fuzzy </a:t>
            </a:r>
            <a:r>
              <a:rPr lang="en-US" sz="2000" b="1" dirty="0"/>
              <a:t>Service Matching in On-The-Fly Computing</a:t>
            </a:r>
            <a:r>
              <a:rPr lang="en-US" sz="2000" dirty="0"/>
              <a:t>, </a:t>
            </a:r>
            <a:r>
              <a:rPr lang="en-US" sz="2000" i="1" dirty="0"/>
              <a:t>9th Joint Meeting on Foundations of Software Engineering (ESEC/FSE'13</a:t>
            </a:r>
            <a:r>
              <a:rPr lang="en-US" sz="2000" i="1" dirty="0" smtClean="0"/>
              <a:t>), </a:t>
            </a:r>
            <a:r>
              <a:rPr lang="en-US" sz="2000" dirty="0" smtClean="0"/>
              <a:t>ACM, 2013</a:t>
            </a:r>
          </a:p>
          <a:p>
            <a:r>
              <a:rPr lang="en-US" sz="2000" dirty="0" smtClean="0"/>
              <a:t>M. C. Platenius, S. Arifulina, R. Petrlic, W. </a:t>
            </a:r>
            <a:r>
              <a:rPr lang="en-US" sz="2000" dirty="0"/>
              <a:t>Schäfer: </a:t>
            </a:r>
            <a:r>
              <a:rPr lang="en-US" sz="2000" b="1" dirty="0"/>
              <a:t>Matching of Incomplete Service Specifications Exemplified by Privacy Policy Matching</a:t>
            </a:r>
            <a:r>
              <a:rPr lang="en-US" sz="2000" dirty="0"/>
              <a:t>, </a:t>
            </a:r>
            <a:r>
              <a:rPr lang="en-US" sz="2000" i="1" dirty="0"/>
              <a:t>Advances in Service-Oriented and Cloud Computing: Workshops of </a:t>
            </a:r>
            <a:r>
              <a:rPr lang="en-US" sz="2000" i="1" dirty="0" smtClean="0"/>
              <a:t>ESOCC'14</a:t>
            </a:r>
            <a:r>
              <a:rPr lang="en-US" sz="2000" dirty="0" smtClean="0"/>
              <a:t>, Springer, 2014</a:t>
            </a:r>
            <a:endParaRPr lang="de-DE" sz="2000" dirty="0" smtClean="0"/>
          </a:p>
          <a:p>
            <a:r>
              <a:rPr lang="de-DE" sz="2000" dirty="0" smtClean="0"/>
              <a:t>M. Becker, M. </a:t>
            </a:r>
            <a:r>
              <a:rPr lang="de-DE" sz="2000" dirty="0" err="1" smtClean="0"/>
              <a:t>Luckey</a:t>
            </a:r>
            <a:r>
              <a:rPr lang="de-DE" sz="2000" dirty="0" smtClean="0"/>
              <a:t>, S. Becker: </a:t>
            </a:r>
            <a:r>
              <a:rPr lang="en-US" sz="2000" b="1" dirty="0" smtClean="0"/>
              <a:t>Performance </a:t>
            </a:r>
            <a:r>
              <a:rPr lang="en-US" sz="2000" b="1" dirty="0"/>
              <a:t>Analysis of Self-adaptive Systems for Requirements Validation at </a:t>
            </a:r>
            <a:r>
              <a:rPr lang="en-US" sz="2000" b="1" dirty="0" smtClean="0"/>
              <a:t>Design-time</a:t>
            </a:r>
            <a:r>
              <a:rPr lang="de-DE" sz="2000" dirty="0" smtClean="0"/>
              <a:t>, </a:t>
            </a:r>
            <a:r>
              <a:rPr lang="en-US" sz="2000" i="1" dirty="0"/>
              <a:t>9th </a:t>
            </a:r>
            <a:r>
              <a:rPr lang="en-US" sz="2000" i="1" dirty="0" smtClean="0"/>
              <a:t>Int. ACM </a:t>
            </a:r>
            <a:r>
              <a:rPr lang="en-US" sz="2000" i="1" dirty="0" err="1"/>
              <a:t>Sigsoft</a:t>
            </a:r>
            <a:r>
              <a:rPr lang="en-US" sz="2000" i="1" dirty="0"/>
              <a:t> </a:t>
            </a:r>
            <a:r>
              <a:rPr lang="en-US" sz="2000" i="1" dirty="0" smtClean="0"/>
              <a:t>Conference on </a:t>
            </a:r>
            <a:r>
              <a:rPr lang="en-US" sz="2000" i="1" dirty="0"/>
              <a:t>Quality of Software Architectures (</a:t>
            </a:r>
            <a:r>
              <a:rPr lang="en-US" sz="2000" i="1" dirty="0" err="1" smtClean="0"/>
              <a:t>QoSA</a:t>
            </a:r>
            <a:r>
              <a:rPr lang="en-US" sz="2000" i="1" dirty="0" smtClean="0"/>
              <a:t>), </a:t>
            </a:r>
            <a:r>
              <a:rPr lang="en-US" sz="2000" dirty="0" smtClean="0"/>
              <a:t>ACM, 2013</a:t>
            </a:r>
          </a:p>
          <a:p>
            <a:r>
              <a:rPr lang="de-DE" sz="2000" dirty="0" smtClean="0"/>
              <a:t>M. Becker, S.</a:t>
            </a:r>
            <a:r>
              <a:rPr lang="de-DE" sz="2000" dirty="0"/>
              <a:t> Lehrig</a:t>
            </a:r>
            <a:r>
              <a:rPr lang="de-DE" sz="2000" dirty="0" smtClean="0"/>
              <a:t>, S.</a:t>
            </a:r>
            <a:r>
              <a:rPr lang="de-DE" sz="2000" dirty="0"/>
              <a:t> </a:t>
            </a:r>
            <a:r>
              <a:rPr lang="de-DE" sz="2000" dirty="0" smtClean="0"/>
              <a:t>Becker:</a:t>
            </a:r>
            <a:r>
              <a:rPr lang="de-DE" sz="2000" dirty="0"/>
              <a:t> </a:t>
            </a:r>
            <a:r>
              <a:rPr lang="de-DE" sz="2000" b="1" dirty="0" err="1"/>
              <a:t>Systematically</a:t>
            </a:r>
            <a:r>
              <a:rPr lang="de-DE" sz="2000" b="1" dirty="0"/>
              <a:t> </a:t>
            </a:r>
            <a:r>
              <a:rPr lang="de-DE" sz="2000" b="1" dirty="0" err="1"/>
              <a:t>Deriving</a:t>
            </a:r>
            <a:r>
              <a:rPr lang="de-DE" sz="2000" b="1" dirty="0"/>
              <a:t> Quality </a:t>
            </a:r>
            <a:r>
              <a:rPr lang="de-DE" sz="2000" b="1" dirty="0" err="1"/>
              <a:t>Metrics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Cloud Computing Systems. </a:t>
            </a:r>
            <a:r>
              <a:rPr lang="de-DE" sz="2000" i="1" dirty="0" smtClean="0"/>
              <a:t>6th </a:t>
            </a:r>
            <a:r>
              <a:rPr lang="de-DE" sz="2000" i="1" dirty="0"/>
              <a:t>ACM/SPEC </a:t>
            </a:r>
            <a:r>
              <a:rPr lang="de-DE" sz="2000" i="1" dirty="0" smtClean="0"/>
              <a:t>Int. Conference </a:t>
            </a:r>
            <a:r>
              <a:rPr lang="de-DE" sz="2000" i="1" dirty="0"/>
              <a:t>on Performance </a:t>
            </a:r>
            <a:r>
              <a:rPr lang="de-DE" sz="2000" i="1" dirty="0" smtClean="0"/>
              <a:t>Engineering (ICPE‘15), </a:t>
            </a:r>
            <a:r>
              <a:rPr lang="de-DE" sz="2000" dirty="0" smtClean="0"/>
              <a:t>ACM, 2015</a:t>
            </a:r>
          </a:p>
          <a:p>
            <a:r>
              <a:rPr lang="de-DE" sz="2000" dirty="0" smtClean="0"/>
              <a:t>P</a:t>
            </a:r>
            <a:r>
              <a:rPr lang="de-DE" sz="2000" dirty="0"/>
              <a:t>. Wette </a:t>
            </a:r>
            <a:r>
              <a:rPr lang="de-DE" sz="2000" dirty="0" err="1"/>
              <a:t>and</a:t>
            </a:r>
            <a:r>
              <a:rPr lang="de-DE" sz="2000" dirty="0"/>
              <a:t> H. Karl, </a:t>
            </a:r>
            <a:r>
              <a:rPr lang="de-DE" sz="2000" b="1" dirty="0" err="1" smtClean="0"/>
              <a:t>HybridTE</a:t>
            </a:r>
            <a:r>
              <a:rPr lang="de-DE" sz="2000" b="1" dirty="0"/>
              <a:t>: Traffic Engineering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Very</a:t>
            </a:r>
            <a:r>
              <a:rPr lang="de-DE" sz="2000" b="1" dirty="0"/>
              <a:t> Low-</a:t>
            </a:r>
            <a:r>
              <a:rPr lang="de-DE" sz="2000" b="1" dirty="0" err="1"/>
              <a:t>Cost</a:t>
            </a:r>
            <a:r>
              <a:rPr lang="de-DE" sz="2000" b="1" dirty="0"/>
              <a:t> Software-</a:t>
            </a:r>
            <a:r>
              <a:rPr lang="de-DE" sz="2000" b="1" dirty="0" err="1"/>
              <a:t>Defined</a:t>
            </a:r>
            <a:r>
              <a:rPr lang="de-DE" sz="2000" b="1" dirty="0"/>
              <a:t> Data-Center </a:t>
            </a:r>
            <a:r>
              <a:rPr lang="de-DE" sz="2000" b="1" dirty="0" smtClean="0"/>
              <a:t>Networks</a:t>
            </a:r>
            <a:r>
              <a:rPr lang="de-DE" sz="2000" dirty="0" smtClean="0"/>
              <a:t>,</a:t>
            </a:r>
            <a:r>
              <a:rPr lang="de-DE" sz="2000" dirty="0"/>
              <a:t> </a:t>
            </a:r>
            <a:r>
              <a:rPr lang="de-DE" sz="2000" i="1" dirty="0" err="1" smtClean="0"/>
              <a:t>Fourth</a:t>
            </a:r>
            <a:r>
              <a:rPr lang="de-DE" sz="2000" i="1" dirty="0" smtClean="0"/>
              <a:t> </a:t>
            </a:r>
            <a:r>
              <a:rPr lang="de-DE" sz="2000" i="1" dirty="0"/>
              <a:t>European Workshop on </a:t>
            </a:r>
            <a:r>
              <a:rPr lang="de-DE" sz="2000" i="1" dirty="0" smtClean="0"/>
              <a:t>Software </a:t>
            </a:r>
            <a:r>
              <a:rPr lang="de-DE" sz="2000" i="1" dirty="0" err="1"/>
              <a:t>Defined</a:t>
            </a:r>
            <a:r>
              <a:rPr lang="de-DE" sz="2000" i="1" dirty="0"/>
              <a:t> Networks </a:t>
            </a:r>
            <a:r>
              <a:rPr lang="de-DE" sz="2000" i="1"/>
              <a:t>(</a:t>
            </a:r>
            <a:r>
              <a:rPr lang="de-DE" sz="2000" i="1" smtClean="0"/>
              <a:t>EWSDN‘15),</a:t>
            </a:r>
            <a:r>
              <a:rPr lang="de-DE" sz="2000" smtClean="0"/>
              <a:t> </a:t>
            </a:r>
            <a:r>
              <a:rPr lang="de-DE" sz="2000" dirty="0" smtClean="0"/>
              <a:t>IEEE, </a:t>
            </a:r>
            <a:r>
              <a:rPr lang="de-DE" sz="2000" dirty="0"/>
              <a:t>2015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289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89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9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91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Beispielszenario</a:t>
            </a:r>
            <a:endParaRPr lang="de-DE" dirty="0"/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601000" y="2259568"/>
            <a:ext cx="3387633" cy="2601401"/>
            <a:chOff x="5601000" y="2259568"/>
            <a:chExt cx="3387633" cy="2601401"/>
          </a:xfrm>
        </p:grpSpPr>
        <p:grpSp>
          <p:nvGrpSpPr>
            <p:cNvPr id="219" name="Group 201"/>
            <p:cNvGrpSpPr/>
            <p:nvPr/>
          </p:nvGrpSpPr>
          <p:grpSpPr>
            <a:xfrm>
              <a:off x="5934200" y="225956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34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8" name="Gerade Verbindung 200"/>
              <p:cNvCxnSpPr>
                <a:stCxn id="234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0" name="Group 201"/>
            <p:cNvGrpSpPr/>
            <p:nvPr/>
          </p:nvGrpSpPr>
          <p:grpSpPr>
            <a:xfrm>
              <a:off x="6520169" y="4078274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28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0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1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2" name="Gerade Verbindung 200"/>
              <p:cNvCxnSpPr>
                <a:stCxn id="228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3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1" name="Group 201"/>
            <p:cNvGrpSpPr/>
            <p:nvPr/>
          </p:nvGrpSpPr>
          <p:grpSpPr>
            <a:xfrm>
              <a:off x="5990560" y="3366059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2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26" name="Gerade Verbindung 200"/>
              <p:cNvCxnSpPr>
                <a:stCxn id="222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27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Group 201"/>
            <p:cNvGrpSpPr/>
            <p:nvPr/>
          </p:nvGrpSpPr>
          <p:grpSpPr>
            <a:xfrm>
              <a:off x="5601000" y="2806524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1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16" name="Gerade Verbindung 200"/>
              <p:cNvCxnSpPr>
                <a:stCxn id="212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17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4" name="Group 201"/>
            <p:cNvGrpSpPr/>
            <p:nvPr/>
          </p:nvGrpSpPr>
          <p:grpSpPr>
            <a:xfrm>
              <a:off x="7556036" y="3062017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8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8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9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00" name="Gerade Verbindung 200"/>
              <p:cNvCxnSpPr>
                <a:stCxn id="18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01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5" name="Group 201"/>
            <p:cNvGrpSpPr/>
            <p:nvPr/>
          </p:nvGrpSpPr>
          <p:grpSpPr>
            <a:xfrm>
              <a:off x="7026427" y="2349802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5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78" name="Gerade Verbindung 200"/>
              <p:cNvCxnSpPr>
                <a:stCxn id="156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7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Group 201"/>
            <p:cNvGrpSpPr/>
            <p:nvPr/>
          </p:nvGrpSpPr>
          <p:grpSpPr>
            <a:xfrm>
              <a:off x="5981706" y="4098870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4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8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9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Gerade Verbindung 200"/>
              <p:cNvCxnSpPr>
                <a:stCxn id="146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51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9" name="Group 201"/>
            <p:cNvGrpSpPr/>
            <p:nvPr/>
          </p:nvGrpSpPr>
          <p:grpSpPr>
            <a:xfrm>
              <a:off x="7936742" y="4354363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39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2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3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44" name="Gerade Verbindung 200"/>
              <p:cNvCxnSpPr>
                <a:stCxn id="139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45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0" name="Group 201"/>
            <p:cNvGrpSpPr/>
            <p:nvPr/>
          </p:nvGrpSpPr>
          <p:grpSpPr>
            <a:xfrm>
              <a:off x="7407133" y="364214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31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3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4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35" name="Gerade Verbindung 200"/>
              <p:cNvCxnSpPr>
                <a:stCxn id="131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6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3" name="Group 201"/>
            <p:cNvGrpSpPr/>
            <p:nvPr/>
          </p:nvGrpSpPr>
          <p:grpSpPr>
            <a:xfrm>
              <a:off x="5630328" y="3748495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14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8" name="Gerade Verbindung 200"/>
              <p:cNvCxnSpPr>
                <a:stCxn id="114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2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8" name="Group 201"/>
            <p:cNvGrpSpPr/>
            <p:nvPr/>
          </p:nvGrpSpPr>
          <p:grpSpPr>
            <a:xfrm>
              <a:off x="7585364" y="400398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69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1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2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73" name="Gerade Verbindung 200"/>
              <p:cNvCxnSpPr>
                <a:stCxn id="169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74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Group 201"/>
            <p:cNvGrpSpPr/>
            <p:nvPr/>
          </p:nvGrpSpPr>
          <p:grpSpPr>
            <a:xfrm>
              <a:off x="7055755" y="3291773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9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8" name="Gerade Verbindung 200"/>
              <p:cNvCxnSpPr>
                <a:stCxn id="9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95" y="3045915"/>
            <a:ext cx="1300461" cy="1300461"/>
          </a:xfrm>
          <a:prstGeom prst="rect">
            <a:avLst/>
          </a:prstGeom>
        </p:spPr>
      </p:pic>
      <p:pic>
        <p:nvPicPr>
          <p:cNvPr id="5" name="Grafik 4" descr="Unbranded mobile phone - smartphone by roboxm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6" name="Grafik 5" descr="Zug Cliparts Kostenloses Stock Bild - Public Domain Pictures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8" y="4654596"/>
            <a:ext cx="1053451" cy="592673"/>
          </a:xfrm>
          <a:prstGeom prst="rect">
            <a:avLst/>
          </a:prstGeom>
        </p:spPr>
      </p:pic>
      <p:pic>
        <p:nvPicPr>
          <p:cNvPr id="7170" name="Picture 2" descr="http://www.grenzen.150m.com/bahnhoff%20(117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38941" b="24756"/>
          <a:stretch/>
        </p:blipFill>
        <p:spPr bwMode="auto">
          <a:xfrm>
            <a:off x="32019" y="4056992"/>
            <a:ext cx="1976431" cy="5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uppieren 100"/>
          <p:cNvGrpSpPr/>
          <p:nvPr/>
        </p:nvGrpSpPr>
        <p:grpSpPr>
          <a:xfrm>
            <a:off x="811178" y="2853000"/>
            <a:ext cx="1932668" cy="1583774"/>
            <a:chOff x="571111" y="2800254"/>
            <a:chExt cx="2093724" cy="1583774"/>
          </a:xfrm>
        </p:grpSpPr>
        <p:sp>
          <p:nvSpPr>
            <p:cNvPr id="102" name="PubRRectCallout"/>
            <p:cNvSpPr>
              <a:spLocks noEditPoints="1" noChangeArrowheads="1"/>
            </p:cNvSpPr>
            <p:nvPr/>
          </p:nvSpPr>
          <p:spPr bwMode="auto">
            <a:xfrm flipH="1">
              <a:off x="571111" y="2800254"/>
              <a:ext cx="2038058" cy="1583774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103" name="Picture 6" descr="C:\Users\Matthias\AppData\Local\Microsoft\Windows\Temporary Internet Files\Content.IE5\85X4A4T7\MC900346863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05" y="2951769"/>
              <a:ext cx="497640" cy="19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" name="Gruppieren 103"/>
            <p:cNvGrpSpPr/>
            <p:nvPr/>
          </p:nvGrpSpPr>
          <p:grpSpPr>
            <a:xfrm>
              <a:off x="1839710" y="3696910"/>
              <a:ext cx="264495" cy="264495"/>
              <a:chOff x="1163287" y="2085183"/>
              <a:chExt cx="264495" cy="264495"/>
            </a:xfrm>
          </p:grpSpPr>
          <p:pic>
            <p:nvPicPr>
              <p:cNvPr id="108" name="Grafik 10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287" y="2085183"/>
                <a:ext cx="264495" cy="264495"/>
              </a:xfrm>
              <a:prstGeom prst="rect">
                <a:avLst/>
              </a:prstGeom>
            </p:spPr>
          </p:pic>
          <p:cxnSp>
            <p:nvCxnSpPr>
              <p:cNvPr id="109" name="Gerade Verbindung 168"/>
              <p:cNvCxnSpPr/>
              <p:nvPr/>
            </p:nvCxnSpPr>
            <p:spPr>
              <a:xfrm flipV="1">
                <a:off x="1287401" y="2229962"/>
                <a:ext cx="66124" cy="14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feld 104"/>
            <p:cNvSpPr txBox="1"/>
            <p:nvPr/>
          </p:nvSpPr>
          <p:spPr>
            <a:xfrm>
              <a:off x="2049736" y="3695197"/>
              <a:ext cx="615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  <a:buSzPct val="120000"/>
              </a:pPr>
              <a:r>
                <a:rPr lang="de-DE" sz="1200" dirty="0"/>
                <a:t>≤ 10s</a:t>
              </a:r>
            </a:p>
          </p:txBody>
        </p:sp>
        <p:pic>
          <p:nvPicPr>
            <p:cNvPr id="106" name="Grafik 10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98" y="3611254"/>
              <a:ext cx="157453" cy="311770"/>
            </a:xfrm>
            <a:prstGeom prst="rect">
              <a:avLst/>
            </a:prstGeom>
          </p:spPr>
        </p:pic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36" y="3012370"/>
              <a:ext cx="894013" cy="894013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4867417" y="3232364"/>
            <a:ext cx="2406950" cy="1070811"/>
            <a:chOff x="2880621" y="1612313"/>
            <a:chExt cx="2406950" cy="1070811"/>
          </a:xfrm>
        </p:grpSpPr>
        <p:grpSp>
          <p:nvGrpSpPr>
            <p:cNvPr id="126" name="Group 201"/>
            <p:cNvGrpSpPr/>
            <p:nvPr/>
          </p:nvGrpSpPr>
          <p:grpSpPr>
            <a:xfrm>
              <a:off x="2880621" y="1612313"/>
              <a:ext cx="2406950" cy="1070811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8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2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3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84" name="Gerade Verbindung 200"/>
              <p:cNvCxnSpPr>
                <a:stCxn id="28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85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222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41" y="1653693"/>
              <a:ext cx="1435669" cy="98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6109593" y="2013016"/>
            <a:ext cx="2406950" cy="1144833"/>
            <a:chOff x="5137642" y="794394"/>
            <a:chExt cx="2406950" cy="1144833"/>
          </a:xfrm>
        </p:grpSpPr>
        <p:grpSp>
          <p:nvGrpSpPr>
            <p:cNvPr id="287" name="Group 201"/>
            <p:cNvGrpSpPr/>
            <p:nvPr/>
          </p:nvGrpSpPr>
          <p:grpSpPr>
            <a:xfrm>
              <a:off x="5137642" y="868416"/>
              <a:ext cx="2406950" cy="1070811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9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2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3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94" name="Gerade Verbindung 200"/>
              <p:cNvCxnSpPr>
                <a:stCxn id="29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95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220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018" y="794394"/>
              <a:ext cx="1061307" cy="106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7203191" y="4039981"/>
            <a:ext cx="2406950" cy="1090953"/>
            <a:chOff x="7088553" y="1144481"/>
            <a:chExt cx="2406950" cy="1090953"/>
          </a:xfrm>
        </p:grpSpPr>
        <p:grpSp>
          <p:nvGrpSpPr>
            <p:cNvPr id="296" name="Group 201"/>
            <p:cNvGrpSpPr/>
            <p:nvPr/>
          </p:nvGrpSpPr>
          <p:grpSpPr>
            <a:xfrm>
              <a:off x="7088553" y="1144481"/>
              <a:ext cx="2406950" cy="1070811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97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9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0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301" name="Gerade Verbindung 200"/>
              <p:cNvCxnSpPr>
                <a:stCxn id="297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02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224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221" y="1164506"/>
              <a:ext cx="1591919" cy="107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1" name="Rechteck 240"/>
          <p:cNvSpPr/>
          <p:nvPr/>
        </p:nvSpPr>
        <p:spPr bwMode="auto">
          <a:xfrm>
            <a:off x="6109594" y="4910828"/>
            <a:ext cx="2176018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Suche von Services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4.81481E-6 L 0.20945 -0.0745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5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1.11111E-6 C -2.82051E-6 0.0331 0.01907 0.05995 0.04247 0.05995 C 0.0702 0.05995 0.07997 0.03009 0.0843 0.01204 L 0.08862 -0.01204 C 0.09279 -0.03009 0.10337 -0.05995 0.13462 -0.05995 C 0.15449 -0.05995 0.17725 -0.0331 0.17725 1.11111E-6 C 0.17725 0.0331 0.15449 0.05995 0.13462 0.05995 C 0.10337 0.05995 0.09279 0.03009 0.08862 0.01204 L 0.0843 -0.01204 C 0.07997 -0.03009 0.0702 -0.05995 0.04247 -0.05995 C 0.01907 -0.05995 -2.82051E-6 -0.0331 -2.82051E-6 1.11111E-6 Z " pathEditMode="relative" rAng="0" ptsTypes="AAAAAAAAAAA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/>
      <p:bldP spid="189" grpId="0"/>
      <p:bldP spid="190" grpId="0"/>
      <p:bldP spid="2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163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89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9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91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Beispielszenario</a:t>
            </a:r>
            <a:endParaRPr lang="de-DE" dirty="0"/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5601000" y="2259568"/>
            <a:ext cx="3387633" cy="2601401"/>
            <a:chOff x="5601000" y="2259568"/>
            <a:chExt cx="3387633" cy="2601401"/>
          </a:xfrm>
        </p:grpSpPr>
        <p:grpSp>
          <p:nvGrpSpPr>
            <p:cNvPr id="219" name="Group 201"/>
            <p:cNvGrpSpPr/>
            <p:nvPr/>
          </p:nvGrpSpPr>
          <p:grpSpPr>
            <a:xfrm>
              <a:off x="5934200" y="225956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34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8" name="Gerade Verbindung 200"/>
              <p:cNvCxnSpPr>
                <a:stCxn id="234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0" name="Group 201"/>
            <p:cNvGrpSpPr/>
            <p:nvPr/>
          </p:nvGrpSpPr>
          <p:grpSpPr>
            <a:xfrm>
              <a:off x="6520169" y="4078274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28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0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1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32" name="Gerade Verbindung 200"/>
              <p:cNvCxnSpPr>
                <a:stCxn id="228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3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1" name="Group 201"/>
            <p:cNvGrpSpPr/>
            <p:nvPr/>
          </p:nvGrpSpPr>
          <p:grpSpPr>
            <a:xfrm>
              <a:off x="5990560" y="3366059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2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26" name="Gerade Verbindung 200"/>
              <p:cNvCxnSpPr>
                <a:stCxn id="222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27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Group 201"/>
            <p:cNvGrpSpPr/>
            <p:nvPr/>
          </p:nvGrpSpPr>
          <p:grpSpPr>
            <a:xfrm>
              <a:off x="5601000" y="2806524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212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1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16" name="Gerade Verbindung 200"/>
              <p:cNvCxnSpPr>
                <a:stCxn id="212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17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4" name="Group 201"/>
            <p:cNvGrpSpPr/>
            <p:nvPr/>
          </p:nvGrpSpPr>
          <p:grpSpPr>
            <a:xfrm>
              <a:off x="7556036" y="3062017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8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8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9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200" name="Gerade Verbindung 200"/>
              <p:cNvCxnSpPr>
                <a:stCxn id="18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01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5" name="Group 201"/>
            <p:cNvGrpSpPr/>
            <p:nvPr/>
          </p:nvGrpSpPr>
          <p:grpSpPr>
            <a:xfrm>
              <a:off x="7026427" y="2349802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5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78" name="Gerade Verbindung 200"/>
              <p:cNvCxnSpPr>
                <a:stCxn id="156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7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Group 201"/>
            <p:cNvGrpSpPr/>
            <p:nvPr/>
          </p:nvGrpSpPr>
          <p:grpSpPr>
            <a:xfrm>
              <a:off x="5981706" y="4098870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46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8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9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50" name="Gerade Verbindung 200"/>
              <p:cNvCxnSpPr>
                <a:stCxn id="146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51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9" name="Group 201"/>
            <p:cNvGrpSpPr/>
            <p:nvPr/>
          </p:nvGrpSpPr>
          <p:grpSpPr>
            <a:xfrm>
              <a:off x="7936742" y="4354363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39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2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3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44" name="Gerade Verbindung 200"/>
              <p:cNvCxnSpPr>
                <a:stCxn id="139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45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0" name="Group 201"/>
            <p:cNvGrpSpPr/>
            <p:nvPr/>
          </p:nvGrpSpPr>
          <p:grpSpPr>
            <a:xfrm>
              <a:off x="7407133" y="364214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31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3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4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35" name="Gerade Verbindung 200"/>
              <p:cNvCxnSpPr>
                <a:stCxn id="131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6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3" name="Group 201"/>
            <p:cNvGrpSpPr/>
            <p:nvPr/>
          </p:nvGrpSpPr>
          <p:grpSpPr>
            <a:xfrm>
              <a:off x="5630328" y="3748495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14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6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7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18" name="Gerade Verbindung 200"/>
              <p:cNvCxnSpPr>
                <a:stCxn id="114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2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8" name="Group 201"/>
            <p:cNvGrpSpPr/>
            <p:nvPr/>
          </p:nvGrpSpPr>
          <p:grpSpPr>
            <a:xfrm>
              <a:off x="7585364" y="4003988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169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1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2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173" name="Gerade Verbindung 200"/>
              <p:cNvCxnSpPr>
                <a:stCxn id="169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74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Group 201"/>
            <p:cNvGrpSpPr/>
            <p:nvPr/>
          </p:nvGrpSpPr>
          <p:grpSpPr>
            <a:xfrm>
              <a:off x="7055755" y="3291773"/>
              <a:ext cx="1051891" cy="506606"/>
              <a:chOff x="2218428" y="1666429"/>
              <a:chExt cx="792393" cy="367211"/>
            </a:xfrm>
            <a:solidFill>
              <a:schemeClr val="bg1"/>
            </a:solidFill>
          </p:grpSpPr>
          <p:sp>
            <p:nvSpPr>
              <p:cNvPr id="90" name="Rechteck 201"/>
              <p:cNvSpPr/>
              <p:nvPr/>
            </p:nvSpPr>
            <p:spPr bwMode="auto">
              <a:xfrm>
                <a:off x="2412263" y="1666429"/>
                <a:ext cx="598558" cy="367211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hteck 202"/>
              <p:cNvSpPr/>
              <p:nvPr/>
            </p:nvSpPr>
            <p:spPr bwMode="auto">
              <a:xfrm>
                <a:off x="2885022" y="1699754"/>
                <a:ext cx="92728" cy="75043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4" name="Rechteck 203"/>
              <p:cNvSpPr/>
              <p:nvPr/>
            </p:nvSpPr>
            <p:spPr bwMode="auto">
              <a:xfrm>
                <a:off x="2862630" y="1707544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5" name="Rechteck 243"/>
              <p:cNvSpPr/>
              <p:nvPr/>
            </p:nvSpPr>
            <p:spPr bwMode="auto">
              <a:xfrm>
                <a:off x="2862630" y="1740379"/>
                <a:ext cx="39402" cy="20267"/>
              </a:xfrm>
              <a:prstGeom prst="rect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cxnSp>
            <p:nvCxnSpPr>
              <p:cNvPr id="98" name="Gerade Verbindung 200"/>
              <p:cNvCxnSpPr>
                <a:stCxn id="90" idx="1"/>
              </p:cNvCxnSpPr>
              <p:nvPr/>
            </p:nvCxnSpPr>
            <p:spPr bwMode="auto">
              <a:xfrm flipH="1" flipV="1">
                <a:off x="2329878" y="1850034"/>
                <a:ext cx="82385" cy="1"/>
              </a:xfrm>
              <a:prstGeom prst="lin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9" name="Ellipse 244"/>
              <p:cNvSpPr/>
              <p:nvPr/>
            </p:nvSpPr>
            <p:spPr bwMode="auto">
              <a:xfrm>
                <a:off x="2218428" y="1790431"/>
                <a:ext cx="111450" cy="117605"/>
              </a:xfrm>
              <a:prstGeom prst="ellipse">
                <a:avLst/>
              </a:prstGeom>
              <a:grpFill/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396992" y="2344250"/>
            <a:ext cx="2313333" cy="1558018"/>
            <a:chOff x="3697819" y="1248505"/>
            <a:chExt cx="2313333" cy="1558018"/>
          </a:xfrm>
        </p:grpSpPr>
        <p:grpSp>
          <p:nvGrpSpPr>
            <p:cNvPr id="242" name="Gruppieren 241"/>
            <p:cNvGrpSpPr/>
            <p:nvPr/>
          </p:nvGrpSpPr>
          <p:grpSpPr>
            <a:xfrm>
              <a:off x="3697819" y="1248505"/>
              <a:ext cx="2313333" cy="1558018"/>
              <a:chOff x="4807744" y="2901163"/>
              <a:chExt cx="1668304" cy="1103659"/>
            </a:xfrm>
          </p:grpSpPr>
          <p:sp>
            <p:nvSpPr>
              <p:cNvPr id="243" name="Ellipse 244"/>
              <p:cNvSpPr>
                <a:spLocks noChangeAspect="1"/>
              </p:cNvSpPr>
              <p:nvPr/>
            </p:nvSpPr>
            <p:spPr bwMode="auto">
              <a:xfrm>
                <a:off x="4807744" y="3129102"/>
                <a:ext cx="136464" cy="144001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hteck 201"/>
              <p:cNvSpPr/>
              <p:nvPr/>
            </p:nvSpPr>
            <p:spPr bwMode="auto">
              <a:xfrm>
                <a:off x="5060173" y="2901163"/>
                <a:ext cx="1415875" cy="1103659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9" name="Gerade Verbindung 200"/>
              <p:cNvCxnSpPr/>
              <p:nvPr/>
            </p:nvCxnSpPr>
            <p:spPr bwMode="auto">
              <a:xfrm flipV="1">
                <a:off x="5629800" y="3218099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0" name="Bogen 249"/>
              <p:cNvSpPr/>
              <p:nvPr/>
            </p:nvSpPr>
            <p:spPr>
              <a:xfrm rot="10800000">
                <a:off x="5714082" y="3153805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1" name="Group 201"/>
              <p:cNvGrpSpPr/>
              <p:nvPr/>
            </p:nvGrpSpPr>
            <p:grpSpPr>
              <a:xfrm>
                <a:off x="5907169" y="3069000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83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5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7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52" name="Gerade Verbindung 200"/>
              <p:cNvCxnSpPr/>
              <p:nvPr/>
            </p:nvCxnSpPr>
            <p:spPr bwMode="auto">
              <a:xfrm flipH="1" flipV="1">
                <a:off x="5823895" y="3217542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3" name="Ellipse 244"/>
              <p:cNvSpPr/>
              <p:nvPr/>
            </p:nvSpPr>
            <p:spPr bwMode="auto">
              <a:xfrm>
                <a:off x="5747201" y="3175780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54" name="Gruppieren 253"/>
              <p:cNvGrpSpPr/>
              <p:nvPr/>
            </p:nvGrpSpPr>
            <p:grpSpPr>
              <a:xfrm rot="5400000">
                <a:off x="5276603" y="3409844"/>
                <a:ext cx="227466" cy="128587"/>
                <a:chOff x="5988540" y="3518300"/>
                <a:chExt cx="227466" cy="128587"/>
              </a:xfrm>
            </p:grpSpPr>
            <p:cxnSp>
              <p:nvCxnSpPr>
                <p:cNvPr id="281" name="Gerade Verbindung 200"/>
                <p:cNvCxnSpPr/>
                <p:nvPr/>
              </p:nvCxnSpPr>
              <p:spPr bwMode="auto">
                <a:xfrm flipV="1">
                  <a:off x="5988540" y="3582594"/>
                  <a:ext cx="79629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82" name="Bogen 281"/>
                <p:cNvSpPr/>
                <p:nvPr/>
              </p:nvSpPr>
              <p:spPr>
                <a:xfrm rot="10800000">
                  <a:off x="6072822" y="3518300"/>
                  <a:ext cx="143184" cy="128587"/>
                </a:xfrm>
                <a:prstGeom prst="arc">
                  <a:avLst>
                    <a:gd name="adj1" fmla="val 16200000"/>
                    <a:gd name="adj2" fmla="val 5478402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" name="Group 201"/>
              <p:cNvGrpSpPr/>
              <p:nvPr/>
            </p:nvGrpSpPr>
            <p:grpSpPr>
              <a:xfrm>
                <a:off x="5159400" y="363715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7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9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0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257" name="Gruppieren 256"/>
              <p:cNvGrpSpPr/>
              <p:nvPr/>
            </p:nvGrpSpPr>
            <p:grpSpPr>
              <a:xfrm rot="5400000">
                <a:off x="5309468" y="3511645"/>
                <a:ext cx="159079" cy="80930"/>
                <a:chOff x="6108706" y="3540438"/>
                <a:chExt cx="159079" cy="80930"/>
              </a:xfrm>
            </p:grpSpPr>
            <p:cxnSp>
              <p:nvCxnSpPr>
                <p:cNvPr id="274" name="Gerade Verbindung 200"/>
                <p:cNvCxnSpPr/>
                <p:nvPr/>
              </p:nvCxnSpPr>
              <p:spPr bwMode="auto">
                <a:xfrm flipH="1" flipV="1">
                  <a:off x="6185400" y="3582200"/>
                  <a:ext cx="82385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76" name="Ellipse 244"/>
                <p:cNvSpPr/>
                <p:nvPr/>
              </p:nvSpPr>
              <p:spPr bwMode="auto">
                <a:xfrm>
                  <a:off x="6108706" y="3540438"/>
                  <a:ext cx="76694" cy="809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8" name="Gerade Verbindung 200"/>
              <p:cNvCxnSpPr/>
              <p:nvPr/>
            </p:nvCxnSpPr>
            <p:spPr bwMode="auto">
              <a:xfrm flipV="1">
                <a:off x="5629800" y="3781105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9" name="Bogen 258"/>
              <p:cNvSpPr/>
              <p:nvPr/>
            </p:nvSpPr>
            <p:spPr>
              <a:xfrm rot="10800000">
                <a:off x="5714082" y="3716811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roup 201"/>
              <p:cNvGrpSpPr/>
              <p:nvPr/>
            </p:nvGrpSpPr>
            <p:grpSpPr>
              <a:xfrm>
                <a:off x="5907169" y="3632006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0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2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3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61" name="Gerade Verbindung 200"/>
              <p:cNvCxnSpPr/>
              <p:nvPr/>
            </p:nvCxnSpPr>
            <p:spPr bwMode="auto">
              <a:xfrm flipH="1" flipV="1">
                <a:off x="5821102" y="3782655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62" name="Ellipse 244"/>
              <p:cNvSpPr/>
              <p:nvPr/>
            </p:nvSpPr>
            <p:spPr bwMode="auto">
              <a:xfrm>
                <a:off x="5748458" y="3739812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3" name="Gerader Verbinder 262"/>
              <p:cNvCxnSpPr>
                <a:stCxn id="243" idx="6"/>
              </p:cNvCxnSpPr>
              <p:nvPr/>
            </p:nvCxnSpPr>
            <p:spPr>
              <a:xfrm>
                <a:off x="4944208" y="3201103"/>
                <a:ext cx="4043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01"/>
              <p:cNvGrpSpPr/>
              <p:nvPr/>
            </p:nvGrpSpPr>
            <p:grpSpPr>
              <a:xfrm>
                <a:off x="5157126" y="307290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66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8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9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52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428" y="1497017"/>
              <a:ext cx="357133" cy="3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15" y="2325166"/>
              <a:ext cx="524143" cy="359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724" y="2280100"/>
              <a:ext cx="620045" cy="41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9" name="Rechteck 158"/>
          <p:cNvSpPr/>
          <p:nvPr/>
        </p:nvSpPr>
        <p:spPr bwMode="auto">
          <a:xfrm>
            <a:off x="5817000" y="4509000"/>
            <a:ext cx="2974911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Komposition von Services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62" y="3986189"/>
            <a:ext cx="531118" cy="53111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79" y="2980760"/>
            <a:ext cx="640081" cy="8244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62" y="2254746"/>
            <a:ext cx="643023" cy="649518"/>
          </a:xfrm>
          <a:prstGeom prst="rect">
            <a:avLst/>
          </a:prstGeom>
        </p:spPr>
      </p:pic>
      <p:sp>
        <p:nvSpPr>
          <p:cNvPr id="160" name="Rechteck 159"/>
          <p:cNvSpPr/>
          <p:nvPr/>
        </p:nvSpPr>
        <p:spPr bwMode="auto">
          <a:xfrm>
            <a:off x="5816999" y="5106996"/>
            <a:ext cx="3064299" cy="610986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Analyse und Verifikation </a:t>
            </a:r>
          </a:p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von Service-Kompositionen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1" name="Grafik 160" descr="Unbranded mobile phone - smartphone by roboxm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166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166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62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87" y="1434897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21" y="1554893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1" y="1829201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9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91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Beispielszenario</a:t>
            </a:r>
            <a:endParaRPr lang="de-DE" dirty="0"/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396992" y="2344250"/>
            <a:ext cx="2313333" cy="1558018"/>
            <a:chOff x="3697819" y="1248505"/>
            <a:chExt cx="2313333" cy="1558018"/>
          </a:xfrm>
        </p:grpSpPr>
        <p:grpSp>
          <p:nvGrpSpPr>
            <p:cNvPr id="242" name="Gruppieren 241"/>
            <p:cNvGrpSpPr/>
            <p:nvPr/>
          </p:nvGrpSpPr>
          <p:grpSpPr>
            <a:xfrm>
              <a:off x="3697819" y="1248505"/>
              <a:ext cx="2313333" cy="1558018"/>
              <a:chOff x="4807744" y="2901163"/>
              <a:chExt cx="1668304" cy="1103659"/>
            </a:xfrm>
          </p:grpSpPr>
          <p:sp>
            <p:nvSpPr>
              <p:cNvPr id="243" name="Ellipse 244"/>
              <p:cNvSpPr>
                <a:spLocks noChangeAspect="1"/>
              </p:cNvSpPr>
              <p:nvPr/>
            </p:nvSpPr>
            <p:spPr bwMode="auto">
              <a:xfrm>
                <a:off x="4807744" y="3129102"/>
                <a:ext cx="136464" cy="144001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hteck 201"/>
              <p:cNvSpPr/>
              <p:nvPr/>
            </p:nvSpPr>
            <p:spPr bwMode="auto">
              <a:xfrm>
                <a:off x="5060173" y="2901163"/>
                <a:ext cx="1415875" cy="1103659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9" name="Gerade Verbindung 200"/>
              <p:cNvCxnSpPr/>
              <p:nvPr/>
            </p:nvCxnSpPr>
            <p:spPr bwMode="auto">
              <a:xfrm flipV="1">
                <a:off x="5629800" y="3218099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0" name="Bogen 249"/>
              <p:cNvSpPr/>
              <p:nvPr/>
            </p:nvSpPr>
            <p:spPr>
              <a:xfrm rot="10800000">
                <a:off x="5714082" y="3153805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1" name="Group 201"/>
              <p:cNvGrpSpPr/>
              <p:nvPr/>
            </p:nvGrpSpPr>
            <p:grpSpPr>
              <a:xfrm>
                <a:off x="5907169" y="3069000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83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5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7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52" name="Gerade Verbindung 200"/>
              <p:cNvCxnSpPr/>
              <p:nvPr/>
            </p:nvCxnSpPr>
            <p:spPr bwMode="auto">
              <a:xfrm flipH="1" flipV="1">
                <a:off x="5823895" y="3217542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3" name="Ellipse 244"/>
              <p:cNvSpPr/>
              <p:nvPr/>
            </p:nvSpPr>
            <p:spPr bwMode="auto">
              <a:xfrm>
                <a:off x="5747201" y="3175780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54" name="Gruppieren 253"/>
              <p:cNvGrpSpPr/>
              <p:nvPr/>
            </p:nvGrpSpPr>
            <p:grpSpPr>
              <a:xfrm rot="5400000">
                <a:off x="5276603" y="3409844"/>
                <a:ext cx="227466" cy="128587"/>
                <a:chOff x="5988540" y="3518300"/>
                <a:chExt cx="227466" cy="128587"/>
              </a:xfrm>
            </p:grpSpPr>
            <p:cxnSp>
              <p:nvCxnSpPr>
                <p:cNvPr id="281" name="Gerade Verbindung 200"/>
                <p:cNvCxnSpPr/>
                <p:nvPr/>
              </p:nvCxnSpPr>
              <p:spPr bwMode="auto">
                <a:xfrm flipV="1">
                  <a:off x="5988540" y="3582594"/>
                  <a:ext cx="79629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82" name="Bogen 281"/>
                <p:cNvSpPr/>
                <p:nvPr/>
              </p:nvSpPr>
              <p:spPr>
                <a:xfrm rot="10800000">
                  <a:off x="6072822" y="3518300"/>
                  <a:ext cx="143184" cy="128587"/>
                </a:xfrm>
                <a:prstGeom prst="arc">
                  <a:avLst>
                    <a:gd name="adj1" fmla="val 16200000"/>
                    <a:gd name="adj2" fmla="val 5478402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" name="Group 201"/>
              <p:cNvGrpSpPr/>
              <p:nvPr/>
            </p:nvGrpSpPr>
            <p:grpSpPr>
              <a:xfrm>
                <a:off x="5159400" y="363715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7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9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0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257" name="Gruppieren 256"/>
              <p:cNvGrpSpPr/>
              <p:nvPr/>
            </p:nvGrpSpPr>
            <p:grpSpPr>
              <a:xfrm rot="5400000">
                <a:off x="5309468" y="3511645"/>
                <a:ext cx="159079" cy="80930"/>
                <a:chOff x="6108706" y="3540438"/>
                <a:chExt cx="159079" cy="80930"/>
              </a:xfrm>
            </p:grpSpPr>
            <p:cxnSp>
              <p:nvCxnSpPr>
                <p:cNvPr id="274" name="Gerade Verbindung 200"/>
                <p:cNvCxnSpPr/>
                <p:nvPr/>
              </p:nvCxnSpPr>
              <p:spPr bwMode="auto">
                <a:xfrm flipH="1" flipV="1">
                  <a:off x="6185400" y="3582200"/>
                  <a:ext cx="82385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76" name="Ellipse 244"/>
                <p:cNvSpPr/>
                <p:nvPr/>
              </p:nvSpPr>
              <p:spPr bwMode="auto">
                <a:xfrm>
                  <a:off x="6108706" y="3540438"/>
                  <a:ext cx="76694" cy="809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8" name="Gerade Verbindung 200"/>
              <p:cNvCxnSpPr/>
              <p:nvPr/>
            </p:nvCxnSpPr>
            <p:spPr bwMode="auto">
              <a:xfrm flipV="1">
                <a:off x="5629800" y="3781105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9" name="Bogen 258"/>
              <p:cNvSpPr/>
              <p:nvPr/>
            </p:nvSpPr>
            <p:spPr>
              <a:xfrm rot="10800000">
                <a:off x="5714082" y="3716811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roup 201"/>
              <p:cNvGrpSpPr/>
              <p:nvPr/>
            </p:nvGrpSpPr>
            <p:grpSpPr>
              <a:xfrm>
                <a:off x="5907169" y="3632006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0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2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3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61" name="Gerade Verbindung 200"/>
              <p:cNvCxnSpPr/>
              <p:nvPr/>
            </p:nvCxnSpPr>
            <p:spPr bwMode="auto">
              <a:xfrm flipH="1" flipV="1">
                <a:off x="5821102" y="3782655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62" name="Ellipse 244"/>
              <p:cNvSpPr/>
              <p:nvPr/>
            </p:nvSpPr>
            <p:spPr bwMode="auto">
              <a:xfrm>
                <a:off x="5748458" y="3739812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3" name="Gerader Verbinder 262"/>
              <p:cNvCxnSpPr>
                <a:stCxn id="243" idx="6"/>
              </p:cNvCxnSpPr>
              <p:nvPr/>
            </p:nvCxnSpPr>
            <p:spPr>
              <a:xfrm>
                <a:off x="4944208" y="3201103"/>
                <a:ext cx="4043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01"/>
              <p:cNvGrpSpPr/>
              <p:nvPr/>
            </p:nvGrpSpPr>
            <p:grpSpPr>
              <a:xfrm>
                <a:off x="5157126" y="307290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66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8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9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52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428" y="1497017"/>
              <a:ext cx="357133" cy="3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15" y="2325166"/>
              <a:ext cx="524143" cy="359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724" y="2280100"/>
              <a:ext cx="620045" cy="41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" name="Rechteck 163"/>
          <p:cNvSpPr/>
          <p:nvPr/>
        </p:nvSpPr>
        <p:spPr bwMode="auto">
          <a:xfrm>
            <a:off x="4089000" y="881659"/>
            <a:ext cx="4262259" cy="679195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Deployment</a:t>
            </a: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von Service-Kompositionen</a:t>
            </a:r>
          </a:p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&amp; Organisation von </a:t>
            </a:r>
            <a:r>
              <a:rPr lang="de-DE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Compute</a:t>
            </a: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Centern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1" name="Grafik 60" descr="Unbranded mobile phone - smartphone by roboxm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62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4.07407E-6 L 0.1891 -0.25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70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62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87" y="1434897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21" y="1554893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9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91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Beispielszenario</a:t>
            </a:r>
            <a:endParaRPr lang="de-DE" dirty="0"/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61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1" y="1829201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1" y="2641676"/>
            <a:ext cx="902396" cy="1007074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7272775" y="574982"/>
            <a:ext cx="2313333" cy="1558018"/>
            <a:chOff x="3697819" y="1248505"/>
            <a:chExt cx="2313333" cy="1558018"/>
          </a:xfrm>
        </p:grpSpPr>
        <p:grpSp>
          <p:nvGrpSpPr>
            <p:cNvPr id="242" name="Gruppieren 241"/>
            <p:cNvGrpSpPr/>
            <p:nvPr/>
          </p:nvGrpSpPr>
          <p:grpSpPr>
            <a:xfrm>
              <a:off x="3697819" y="1248505"/>
              <a:ext cx="2313333" cy="1558018"/>
              <a:chOff x="4807744" y="2901163"/>
              <a:chExt cx="1668304" cy="1103659"/>
            </a:xfrm>
          </p:grpSpPr>
          <p:sp>
            <p:nvSpPr>
              <p:cNvPr id="243" name="Ellipse 244"/>
              <p:cNvSpPr>
                <a:spLocks noChangeAspect="1"/>
              </p:cNvSpPr>
              <p:nvPr/>
            </p:nvSpPr>
            <p:spPr bwMode="auto">
              <a:xfrm>
                <a:off x="4807744" y="3129102"/>
                <a:ext cx="136464" cy="144001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hteck 201"/>
              <p:cNvSpPr/>
              <p:nvPr/>
            </p:nvSpPr>
            <p:spPr bwMode="auto">
              <a:xfrm>
                <a:off x="5060173" y="2901163"/>
                <a:ext cx="1415875" cy="1103659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9" name="Gerade Verbindung 200"/>
              <p:cNvCxnSpPr/>
              <p:nvPr/>
            </p:nvCxnSpPr>
            <p:spPr bwMode="auto">
              <a:xfrm flipV="1">
                <a:off x="5629800" y="3218099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0" name="Bogen 249"/>
              <p:cNvSpPr/>
              <p:nvPr/>
            </p:nvSpPr>
            <p:spPr>
              <a:xfrm rot="10800000">
                <a:off x="5714082" y="3153805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1" name="Group 201"/>
              <p:cNvGrpSpPr/>
              <p:nvPr/>
            </p:nvGrpSpPr>
            <p:grpSpPr>
              <a:xfrm>
                <a:off x="5907169" y="3069000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83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5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7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52" name="Gerade Verbindung 200"/>
              <p:cNvCxnSpPr/>
              <p:nvPr/>
            </p:nvCxnSpPr>
            <p:spPr bwMode="auto">
              <a:xfrm flipH="1" flipV="1">
                <a:off x="5823895" y="3217542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3" name="Ellipse 244"/>
              <p:cNvSpPr/>
              <p:nvPr/>
            </p:nvSpPr>
            <p:spPr bwMode="auto">
              <a:xfrm>
                <a:off x="5747201" y="3175780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54" name="Gruppieren 253"/>
              <p:cNvGrpSpPr/>
              <p:nvPr/>
            </p:nvGrpSpPr>
            <p:grpSpPr>
              <a:xfrm rot="5400000">
                <a:off x="5276603" y="3409844"/>
                <a:ext cx="227466" cy="128587"/>
                <a:chOff x="5988540" y="3518300"/>
                <a:chExt cx="227466" cy="128587"/>
              </a:xfrm>
            </p:grpSpPr>
            <p:cxnSp>
              <p:nvCxnSpPr>
                <p:cNvPr id="281" name="Gerade Verbindung 200"/>
                <p:cNvCxnSpPr/>
                <p:nvPr/>
              </p:nvCxnSpPr>
              <p:spPr bwMode="auto">
                <a:xfrm flipV="1">
                  <a:off x="5988540" y="3582594"/>
                  <a:ext cx="79629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82" name="Bogen 281"/>
                <p:cNvSpPr/>
                <p:nvPr/>
              </p:nvSpPr>
              <p:spPr>
                <a:xfrm rot="10800000">
                  <a:off x="6072822" y="3518300"/>
                  <a:ext cx="143184" cy="128587"/>
                </a:xfrm>
                <a:prstGeom prst="arc">
                  <a:avLst>
                    <a:gd name="adj1" fmla="val 16200000"/>
                    <a:gd name="adj2" fmla="val 5478402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" name="Group 201"/>
              <p:cNvGrpSpPr/>
              <p:nvPr/>
            </p:nvGrpSpPr>
            <p:grpSpPr>
              <a:xfrm>
                <a:off x="5159400" y="363715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7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9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80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257" name="Gruppieren 256"/>
              <p:cNvGrpSpPr/>
              <p:nvPr/>
            </p:nvGrpSpPr>
            <p:grpSpPr>
              <a:xfrm rot="5400000">
                <a:off x="5309468" y="3511645"/>
                <a:ext cx="159079" cy="80930"/>
                <a:chOff x="6108706" y="3540438"/>
                <a:chExt cx="159079" cy="80930"/>
              </a:xfrm>
            </p:grpSpPr>
            <p:cxnSp>
              <p:nvCxnSpPr>
                <p:cNvPr id="274" name="Gerade Verbindung 200"/>
                <p:cNvCxnSpPr/>
                <p:nvPr/>
              </p:nvCxnSpPr>
              <p:spPr bwMode="auto">
                <a:xfrm flipH="1" flipV="1">
                  <a:off x="6185400" y="3582200"/>
                  <a:ext cx="82385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276" name="Ellipse 244"/>
                <p:cNvSpPr/>
                <p:nvPr/>
              </p:nvSpPr>
              <p:spPr bwMode="auto">
                <a:xfrm>
                  <a:off x="6108706" y="3540438"/>
                  <a:ext cx="76694" cy="809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8" name="Gerade Verbindung 200"/>
              <p:cNvCxnSpPr/>
              <p:nvPr/>
            </p:nvCxnSpPr>
            <p:spPr bwMode="auto">
              <a:xfrm flipV="1">
                <a:off x="5629800" y="3781105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59" name="Bogen 258"/>
              <p:cNvSpPr/>
              <p:nvPr/>
            </p:nvSpPr>
            <p:spPr>
              <a:xfrm rot="10800000">
                <a:off x="5714082" y="3716811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roup 201"/>
              <p:cNvGrpSpPr/>
              <p:nvPr/>
            </p:nvGrpSpPr>
            <p:grpSpPr>
              <a:xfrm>
                <a:off x="5907169" y="3632006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70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2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73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261" name="Gerade Verbindung 200"/>
              <p:cNvCxnSpPr/>
              <p:nvPr/>
            </p:nvCxnSpPr>
            <p:spPr bwMode="auto">
              <a:xfrm flipH="1" flipV="1">
                <a:off x="5821102" y="3782655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62" name="Ellipse 244"/>
              <p:cNvSpPr/>
              <p:nvPr/>
            </p:nvSpPr>
            <p:spPr bwMode="auto">
              <a:xfrm>
                <a:off x="5748458" y="3739812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3" name="Gerader Verbinder 262"/>
              <p:cNvCxnSpPr>
                <a:stCxn id="243" idx="6"/>
              </p:cNvCxnSpPr>
              <p:nvPr/>
            </p:nvCxnSpPr>
            <p:spPr>
              <a:xfrm>
                <a:off x="4944208" y="3201103"/>
                <a:ext cx="4043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01"/>
              <p:cNvGrpSpPr/>
              <p:nvPr/>
            </p:nvGrpSpPr>
            <p:grpSpPr>
              <a:xfrm>
                <a:off x="5157126" y="307290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266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8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69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52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428" y="1497017"/>
              <a:ext cx="357133" cy="3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15" y="2325166"/>
              <a:ext cx="524143" cy="359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724" y="2280100"/>
              <a:ext cx="620045" cy="41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Grafik 61" descr="Unbranded mobile phone - smartphone by roboxma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63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hteck 67"/>
          <p:cNvSpPr/>
          <p:nvPr/>
        </p:nvSpPr>
        <p:spPr bwMode="auto">
          <a:xfrm>
            <a:off x="2073000" y="5212931"/>
            <a:ext cx="2596855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Vertragsverhandlungen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81481E-6 L -0.21571 0.2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5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128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62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87" y="1434897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21" y="1554893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90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91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25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Beispielszenario</a:t>
            </a:r>
            <a:endParaRPr lang="de-DE" dirty="0"/>
          </a:p>
        </p:txBody>
      </p:sp>
      <p:pic>
        <p:nvPicPr>
          <p:cNvPr id="92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992999" y="6381000"/>
            <a:ext cx="6056563" cy="36512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61" name="Picture 3" descr="C:\Users\Scheideler\AppData\Local\Microsoft\Windows\Temporary Internet Files\Content.IE5\622KDVTY\MC9004315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1" y="1829201"/>
            <a:ext cx="1216513" cy="11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uppieren 73"/>
          <p:cNvGrpSpPr/>
          <p:nvPr/>
        </p:nvGrpSpPr>
        <p:grpSpPr>
          <a:xfrm>
            <a:off x="7272775" y="574982"/>
            <a:ext cx="2313333" cy="1558018"/>
            <a:chOff x="3697819" y="1248505"/>
            <a:chExt cx="2313333" cy="1558018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3697819" y="1248505"/>
              <a:ext cx="2313333" cy="1558018"/>
              <a:chOff x="4807744" y="2901163"/>
              <a:chExt cx="1668304" cy="1103659"/>
            </a:xfrm>
          </p:grpSpPr>
          <p:sp>
            <p:nvSpPr>
              <p:cNvPr id="79" name="Ellipse 244"/>
              <p:cNvSpPr>
                <a:spLocks noChangeAspect="1"/>
              </p:cNvSpPr>
              <p:nvPr/>
            </p:nvSpPr>
            <p:spPr bwMode="auto">
              <a:xfrm>
                <a:off x="4807744" y="3129102"/>
                <a:ext cx="136464" cy="144001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echteck 201"/>
              <p:cNvSpPr/>
              <p:nvPr/>
            </p:nvSpPr>
            <p:spPr bwMode="auto">
              <a:xfrm>
                <a:off x="5060173" y="2901163"/>
                <a:ext cx="1415875" cy="1103659"/>
              </a:xfrm>
              <a:prstGeom prst="rect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 sz="10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" name="Gerade Verbindung 200"/>
              <p:cNvCxnSpPr/>
              <p:nvPr/>
            </p:nvCxnSpPr>
            <p:spPr bwMode="auto">
              <a:xfrm flipV="1">
                <a:off x="5629800" y="3218099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2" name="Bogen 81"/>
              <p:cNvSpPr/>
              <p:nvPr/>
            </p:nvSpPr>
            <p:spPr>
              <a:xfrm rot="10800000">
                <a:off x="5714082" y="3153805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" name="Group 201"/>
              <p:cNvGrpSpPr/>
              <p:nvPr/>
            </p:nvGrpSpPr>
            <p:grpSpPr>
              <a:xfrm>
                <a:off x="5907169" y="3069000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123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5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6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84" name="Gerade Verbindung 200"/>
              <p:cNvCxnSpPr/>
              <p:nvPr/>
            </p:nvCxnSpPr>
            <p:spPr bwMode="auto">
              <a:xfrm flipH="1" flipV="1">
                <a:off x="5823895" y="3217542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5" name="Ellipse 244"/>
              <p:cNvSpPr/>
              <p:nvPr/>
            </p:nvSpPr>
            <p:spPr bwMode="auto">
              <a:xfrm>
                <a:off x="5747201" y="3175780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6" name="Gruppieren 85"/>
              <p:cNvGrpSpPr/>
              <p:nvPr/>
            </p:nvGrpSpPr>
            <p:grpSpPr>
              <a:xfrm rot="5400000">
                <a:off x="5276603" y="3409844"/>
                <a:ext cx="227466" cy="128587"/>
                <a:chOff x="5988540" y="3518300"/>
                <a:chExt cx="227466" cy="128587"/>
              </a:xfrm>
            </p:grpSpPr>
            <p:cxnSp>
              <p:nvCxnSpPr>
                <p:cNvPr id="121" name="Gerade Verbindung 200"/>
                <p:cNvCxnSpPr/>
                <p:nvPr/>
              </p:nvCxnSpPr>
              <p:spPr bwMode="auto">
                <a:xfrm flipV="1">
                  <a:off x="5988540" y="3582594"/>
                  <a:ext cx="79629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22" name="Bogen 121"/>
                <p:cNvSpPr/>
                <p:nvPr/>
              </p:nvSpPr>
              <p:spPr>
                <a:xfrm rot="10800000">
                  <a:off x="6072822" y="3518300"/>
                  <a:ext cx="143184" cy="128587"/>
                </a:xfrm>
                <a:prstGeom prst="arc">
                  <a:avLst>
                    <a:gd name="adj1" fmla="val 16200000"/>
                    <a:gd name="adj2" fmla="val 5478402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7" name="Group 201"/>
              <p:cNvGrpSpPr/>
              <p:nvPr/>
            </p:nvGrpSpPr>
            <p:grpSpPr>
              <a:xfrm>
                <a:off x="5159400" y="363715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117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19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20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grpSp>
            <p:nvGrpSpPr>
              <p:cNvPr id="88" name="Gruppieren 87"/>
              <p:cNvGrpSpPr/>
              <p:nvPr/>
            </p:nvGrpSpPr>
            <p:grpSpPr>
              <a:xfrm rot="5400000">
                <a:off x="5309468" y="3511645"/>
                <a:ext cx="159079" cy="80930"/>
                <a:chOff x="6108706" y="3540438"/>
                <a:chExt cx="159079" cy="80930"/>
              </a:xfrm>
            </p:grpSpPr>
            <p:cxnSp>
              <p:nvCxnSpPr>
                <p:cNvPr id="115" name="Gerade Verbindung 200"/>
                <p:cNvCxnSpPr/>
                <p:nvPr/>
              </p:nvCxnSpPr>
              <p:spPr bwMode="auto">
                <a:xfrm flipH="1" flipV="1">
                  <a:off x="6185400" y="3582200"/>
                  <a:ext cx="82385" cy="1"/>
                </a:xfrm>
                <a:prstGeom prst="lin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16" name="Ellipse 244"/>
                <p:cNvSpPr/>
                <p:nvPr/>
              </p:nvSpPr>
              <p:spPr bwMode="auto">
                <a:xfrm>
                  <a:off x="6108706" y="3540438"/>
                  <a:ext cx="76694" cy="809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89" name="Gerade Verbindung 200"/>
              <p:cNvCxnSpPr/>
              <p:nvPr/>
            </p:nvCxnSpPr>
            <p:spPr bwMode="auto">
              <a:xfrm flipV="1">
                <a:off x="5629800" y="3781105"/>
                <a:ext cx="79629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Bogen 89"/>
              <p:cNvSpPr/>
              <p:nvPr/>
            </p:nvSpPr>
            <p:spPr>
              <a:xfrm rot="10800000">
                <a:off x="5714082" y="3716811"/>
                <a:ext cx="143184" cy="128587"/>
              </a:xfrm>
              <a:prstGeom prst="arc">
                <a:avLst>
                  <a:gd name="adj1" fmla="val 16200000"/>
                  <a:gd name="adj2" fmla="val 547840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1" name="Group 201"/>
              <p:cNvGrpSpPr/>
              <p:nvPr/>
            </p:nvGrpSpPr>
            <p:grpSpPr>
              <a:xfrm>
                <a:off x="5907169" y="3632006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111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2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13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14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cxnSp>
            <p:nvCxnSpPr>
              <p:cNvPr id="93" name="Gerade Verbindung 200"/>
              <p:cNvCxnSpPr/>
              <p:nvPr/>
            </p:nvCxnSpPr>
            <p:spPr bwMode="auto">
              <a:xfrm flipH="1" flipV="1">
                <a:off x="5821102" y="3782655"/>
                <a:ext cx="82385" cy="1"/>
              </a:xfrm>
              <a:prstGeom prst="lin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4" name="Ellipse 244"/>
              <p:cNvSpPr/>
              <p:nvPr/>
            </p:nvSpPr>
            <p:spPr bwMode="auto">
              <a:xfrm>
                <a:off x="5748458" y="3739812"/>
                <a:ext cx="76694" cy="80930"/>
              </a:xfrm>
              <a:prstGeom prst="ellipse">
                <a:avLst/>
              </a:prstGeom>
              <a:solidFill>
                <a:schemeClr val="bg1"/>
              </a:solidFill>
              <a:ln w="1270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 sz="2000" b="1" i="1" smtClean="0">
                  <a:solidFill>
                    <a:srgbClr val="0768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5" name="Gerader Verbinder 94"/>
              <p:cNvCxnSpPr>
                <a:stCxn id="79" idx="6"/>
              </p:cNvCxnSpPr>
              <p:nvPr/>
            </p:nvCxnSpPr>
            <p:spPr>
              <a:xfrm>
                <a:off x="4944208" y="3201103"/>
                <a:ext cx="4043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201"/>
              <p:cNvGrpSpPr/>
              <p:nvPr/>
            </p:nvGrpSpPr>
            <p:grpSpPr>
              <a:xfrm>
                <a:off x="5157126" y="3072905"/>
                <a:ext cx="466422" cy="286147"/>
                <a:chOff x="2412263" y="1666429"/>
                <a:chExt cx="598558" cy="367211"/>
              </a:xfrm>
              <a:solidFill>
                <a:schemeClr val="bg1"/>
              </a:solidFill>
            </p:grpSpPr>
            <p:sp>
              <p:nvSpPr>
                <p:cNvPr id="97" name="Rechteck 201"/>
                <p:cNvSpPr/>
                <p:nvPr/>
              </p:nvSpPr>
              <p:spPr bwMode="auto">
                <a:xfrm>
                  <a:off x="2412263" y="1666429"/>
                  <a:ext cx="598558" cy="367211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1000" b="1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hteck 202"/>
                <p:cNvSpPr/>
                <p:nvPr/>
              </p:nvSpPr>
              <p:spPr bwMode="auto">
                <a:xfrm>
                  <a:off x="2885022" y="1699754"/>
                  <a:ext cx="92728" cy="75043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99" name="Rechteck 203"/>
                <p:cNvSpPr/>
                <p:nvPr/>
              </p:nvSpPr>
              <p:spPr bwMode="auto">
                <a:xfrm>
                  <a:off x="2862630" y="1707544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110" name="Rechteck 243"/>
                <p:cNvSpPr/>
                <p:nvPr/>
              </p:nvSpPr>
              <p:spPr bwMode="auto">
                <a:xfrm>
                  <a:off x="2862630" y="1740379"/>
                  <a:ext cx="39402" cy="20267"/>
                </a:xfrm>
                <a:prstGeom prst="rect">
                  <a:avLst/>
                </a:prstGeom>
                <a:grpFill/>
                <a:ln w="1270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000" b="1" i="1" smtClean="0">
                    <a:solidFill>
                      <a:srgbClr val="0768B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76" name="Picture 4" descr="http://vignette3.wikia.nocookie.net/logopedia/images/e/e1/Googlemapslogo2014.png/revision/latest?cb=201503092215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428" y="1497017"/>
              <a:ext cx="357133" cy="35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http://oeffi.schildbach.de/img/banner_d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315" y="2325166"/>
              <a:ext cx="524143" cy="359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8" descr="https://static.tacdn.com/img2/branding/TA_550x37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724" y="2280100"/>
              <a:ext cx="620045" cy="41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9" name="Rechteck 128"/>
          <p:cNvSpPr/>
          <p:nvPr/>
        </p:nvSpPr>
        <p:spPr bwMode="auto">
          <a:xfrm>
            <a:off x="794312" y="2398983"/>
            <a:ext cx="4230688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Ausführung von Service-Kompositionen</a:t>
            </a:r>
            <a:endParaRPr lang="de-DE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5" name="Grafik 64" descr="Unbranded mobile phone - smartphone by roboxm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66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863788" y="3703697"/>
            <a:ext cx="2297211" cy="894013"/>
            <a:chOff x="1863788" y="3703697"/>
            <a:chExt cx="2297211" cy="894013"/>
          </a:xfrm>
        </p:grpSpPr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788" y="3703697"/>
              <a:ext cx="825243" cy="894013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2793000" y="3750849"/>
              <a:ext cx="760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/>
                </a:buClr>
                <a:buSzPct val="120000"/>
              </a:pPr>
              <a:r>
                <a:rPr lang="de-DE" sz="1600" dirty="0" smtClean="0"/>
                <a:t>„Jetzt“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772976" y="4100462"/>
              <a:ext cx="1388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  <a:buSzPct val="120000"/>
              </a:pPr>
              <a:r>
                <a:rPr lang="de-DE" sz="1600" dirty="0" smtClean="0"/>
                <a:t>„2 Std. lang“</a:t>
              </a: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6" y="758382"/>
            <a:ext cx="1150822" cy="8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2.59259E-6 L 0.3673 -0.37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5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7.40741E-7 L -0.51106 0.35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1" y="179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26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On-The-Fly Computing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2593" y="827779"/>
            <a:ext cx="1988805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Suche von Services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709303" y="834309"/>
            <a:ext cx="2547411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Komposition von Services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409910" y="834309"/>
            <a:ext cx="2623954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Analyse und Verifikation </a:t>
            </a:r>
          </a:p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von Service-Kompositionen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943726" y="1482716"/>
            <a:ext cx="3865274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Deployment</a:t>
            </a: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von Service-Kompositionen</a:t>
            </a:r>
          </a:p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&amp; Organisation von </a:t>
            </a:r>
            <a:r>
              <a:rPr lang="de-DE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Compute</a:t>
            </a: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Centern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32593" y="2131123"/>
            <a:ext cx="2226891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Vertragsverhandlungen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2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3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1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 bwMode="auto">
          <a:xfrm>
            <a:off x="3441000" y="2788919"/>
            <a:ext cx="2683617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 algn="ctr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Reputationsmechanismen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876363" y="2138514"/>
            <a:ext cx="4668637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Sichere Kommunikation in dynamischen Märkten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248999" y="2789709"/>
            <a:ext cx="1681161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 algn="ctr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Kostenbildung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943726" y="2781000"/>
            <a:ext cx="2371323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 algn="ctr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Zertifikatsgenerierung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709303" y="3434022"/>
            <a:ext cx="1240018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 algn="ctr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…</a:t>
            </a:r>
            <a:endParaRPr lang="de-DE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4953000" y="1490479"/>
            <a:ext cx="3865274" cy="52006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lvl="0">
              <a:buClr>
                <a:srgbClr val="095770"/>
              </a:buClr>
            </a:pPr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Ausführung von Service-Kompositionen</a:t>
            </a:r>
          </a:p>
        </p:txBody>
      </p:sp>
      <p:pic>
        <p:nvPicPr>
          <p:cNvPr id="28" name="Grafik 27" descr="Unbranded mobile phone - smartphone by roboxm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29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6"/>
          <p:cNvSpPr/>
          <p:nvPr/>
        </p:nvSpPr>
        <p:spPr bwMode="auto">
          <a:xfrm>
            <a:off x="353950" y="3258991"/>
            <a:ext cx="9198101" cy="2950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e-DE" sz="2000" b="1" dirty="0" smtClean="0">
              <a:solidFill>
                <a:srgbClr val="002664"/>
              </a:solidFill>
              <a:latin typeface="Arial Narrow" pitchFamily="34" charset="0"/>
            </a:endParaRPr>
          </a:p>
        </p:txBody>
      </p:sp>
      <p:sp>
        <p:nvSpPr>
          <p:cNvPr id="26" name="Textfeld 149"/>
          <p:cNvSpPr txBox="1">
            <a:spLocks noChangeArrowheads="1"/>
          </p:cNvSpPr>
          <p:nvPr/>
        </p:nvSpPr>
        <p:spPr bwMode="auto">
          <a:xfrm>
            <a:off x="3932511" y="5775335"/>
            <a:ext cx="1961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b="1" dirty="0" smtClean="0">
                <a:solidFill>
                  <a:srgbClr val="5B8198">
                    <a:lumMod val="75000"/>
                  </a:srgbClr>
                </a:solidFill>
                <a:latin typeface="Arial Narrow" pitchFamily="34" charset="0"/>
              </a:rPr>
              <a:t>OTF Markt</a:t>
            </a:r>
            <a:endParaRPr lang="en-US" b="1" dirty="0">
              <a:solidFill>
                <a:srgbClr val="5B8198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On-The-Fly Computing – Key Messages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On-The-Fly Computing: Cloud-basierte IT-Dienstleistungen in dynamischen Märkten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Textfeld 149"/>
          <p:cNvSpPr txBox="1">
            <a:spLocks noChangeArrowheads="1"/>
          </p:cNvSpPr>
          <p:nvPr/>
        </p:nvSpPr>
        <p:spPr bwMode="auto">
          <a:xfrm>
            <a:off x="8054278" y="5206560"/>
            <a:ext cx="1506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Anbieter</a:t>
            </a:r>
            <a:endParaRPr lang="en-US" dirty="0">
              <a:solidFill>
                <a:srgbClr val="5B8198"/>
              </a:solidFill>
            </a:endParaRPr>
          </a:p>
        </p:txBody>
      </p:sp>
      <p:sp>
        <p:nvSpPr>
          <p:cNvPr id="12" name="Textfeld 149"/>
          <p:cNvSpPr txBox="1">
            <a:spLocks noChangeArrowheads="1"/>
          </p:cNvSpPr>
          <p:nvPr/>
        </p:nvSpPr>
        <p:spPr bwMode="auto">
          <a:xfrm>
            <a:off x="4309291" y="4685312"/>
            <a:ext cx="1468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2000" b="1" dirty="0" smtClean="0">
                <a:solidFill>
                  <a:srgbClr val="5B8198"/>
                </a:solidFill>
                <a:latin typeface="Arial Narrow" pitchFamily="34" charset="0"/>
              </a:rPr>
              <a:t>OTF Dienstleister</a:t>
            </a:r>
            <a:endParaRPr lang="en-US" sz="2000" b="1" dirty="0">
              <a:solidFill>
                <a:srgbClr val="5B8198"/>
              </a:solidFill>
              <a:latin typeface="Arial Narrow" pitchFamily="34" charset="0"/>
            </a:endParaRPr>
          </a:p>
        </p:txBody>
      </p:sp>
      <p:sp>
        <p:nvSpPr>
          <p:cNvPr id="13" name="Textfeld 149"/>
          <p:cNvSpPr txBox="1">
            <a:spLocks noChangeArrowheads="1"/>
          </p:cNvSpPr>
          <p:nvPr/>
        </p:nvSpPr>
        <p:spPr bwMode="auto">
          <a:xfrm>
            <a:off x="849000" y="5204144"/>
            <a:ext cx="1546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0" hangingPunct="0">
              <a:defRPr sz="2000" b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defRPr>
            </a:lvl1pPr>
            <a:lvl2pPr marL="742950" indent="-285750" algn="ctr" eaLnBrk="0" hangingPunct="0">
              <a:defRPr sz="2400">
                <a:latin typeface="Times" pitchFamily="18" charset="0"/>
              </a:defRPr>
            </a:lvl2pPr>
            <a:lvl3pPr marL="1143000" indent="-228600" algn="ctr" eaLnBrk="0" hangingPunct="0">
              <a:defRPr sz="2400">
                <a:latin typeface="Times" pitchFamily="18" charset="0"/>
              </a:defRPr>
            </a:lvl3pPr>
            <a:lvl4pPr marL="1600200" indent="-228600" algn="ctr" eaLnBrk="0" hangingPunct="0">
              <a:defRPr sz="2400">
                <a:latin typeface="Times" pitchFamily="18" charset="0"/>
              </a:defRPr>
            </a:lvl4pPr>
            <a:lvl5pPr marL="2057400" indent="-228600" algn="ctr" eaLnBrk="0" hangingPunct="0">
              <a:defRPr sz="2400"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pitchFamily="18" charset="0"/>
              </a:defRPr>
            </a:lvl9pPr>
          </a:lstStyle>
          <a:p>
            <a:r>
              <a:rPr lang="de-DE" dirty="0" smtClean="0">
                <a:solidFill>
                  <a:srgbClr val="5B8198"/>
                </a:solidFill>
              </a:rPr>
              <a:t>Kunde</a:t>
            </a:r>
            <a:endParaRPr lang="en-US" dirty="0">
              <a:solidFill>
                <a:srgbClr val="5B8198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351260" y="2638651"/>
            <a:ext cx="1281690" cy="1942349"/>
            <a:chOff x="8351260" y="2638651"/>
            <a:chExt cx="1281690" cy="1942349"/>
          </a:xfrm>
        </p:grpSpPr>
        <p:pic>
          <p:nvPicPr>
            <p:cNvPr id="15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3000" y="3720409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72359" y="2774784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svetlana\AppData\Local\Microsoft\Windows\Temporary Internet Files\Content.IE5\BWMWTODQ\MC900434888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51260" y="2638651"/>
              <a:ext cx="860591" cy="86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C:\Users\Scheideler\AppData\Local\Microsoft\Windows\Temporary Internet Files\Content.IE5\622KDVTY\MC9004316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11" y="3750849"/>
            <a:ext cx="954172" cy="9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eck 27"/>
          <p:cNvSpPr/>
          <p:nvPr/>
        </p:nvSpPr>
        <p:spPr bwMode="auto">
          <a:xfrm>
            <a:off x="273000" y="831390"/>
            <a:ext cx="6940143" cy="103639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200" dirty="0" smtClean="0"/>
              <a:t>IT-</a:t>
            </a:r>
            <a:r>
              <a:rPr lang="en-US" sz="2200" dirty="0" err="1" smtClean="0"/>
              <a:t>Dienstleistungen</a:t>
            </a:r>
            <a:r>
              <a:rPr lang="en-US" sz="2200" dirty="0" smtClean="0"/>
              <a:t> </a:t>
            </a:r>
            <a:r>
              <a:rPr lang="en-US" sz="2200" dirty="0" err="1" smtClean="0"/>
              <a:t>müssen</a:t>
            </a:r>
            <a:r>
              <a:rPr lang="en-US" sz="2200" dirty="0" smtClean="0"/>
              <a:t> </a:t>
            </a:r>
            <a:r>
              <a:rPr lang="en-US" sz="2200" dirty="0" err="1" smtClean="0"/>
              <a:t>immer</a:t>
            </a:r>
            <a:r>
              <a:rPr lang="en-US" sz="2200" dirty="0" smtClean="0"/>
              <a:t> </a:t>
            </a:r>
            <a:r>
              <a:rPr lang="en-US" sz="2200" dirty="0" err="1" smtClean="0"/>
              <a:t>mehr</a:t>
            </a:r>
            <a:endParaRPr lang="en-US" sz="2200" dirty="0"/>
          </a:p>
          <a:p>
            <a:pPr algn="ctr"/>
            <a:r>
              <a:rPr lang="en-US" sz="2200" dirty="0" smtClean="0"/>
              <a:t>an </a:t>
            </a:r>
            <a:r>
              <a:rPr lang="en-US" sz="2200" b="1" dirty="0" err="1" smtClean="0"/>
              <a:t>individuelle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Kundenwünsche</a:t>
            </a:r>
            <a:r>
              <a:rPr lang="en-US" sz="2200" b="1" dirty="0" smtClean="0"/>
              <a:t> </a:t>
            </a:r>
            <a:r>
              <a:rPr lang="en-US" sz="2200" dirty="0" err="1" smtClean="0"/>
              <a:t>angepasst</a:t>
            </a:r>
            <a:r>
              <a:rPr lang="en-US" sz="2200" dirty="0" smtClean="0"/>
              <a:t> </a:t>
            </a:r>
            <a:r>
              <a:rPr lang="en-US" sz="2200" dirty="0" err="1" smtClean="0"/>
              <a:t>werden</a:t>
            </a:r>
            <a:r>
              <a:rPr lang="en-US" sz="2200" dirty="0" smtClean="0"/>
              <a:t>.</a:t>
            </a:r>
            <a:endParaRPr lang="en-US" sz="2200" b="1" dirty="0" smtClean="0"/>
          </a:p>
        </p:txBody>
      </p:sp>
      <p:sp>
        <p:nvSpPr>
          <p:cNvPr id="29" name="Rechteck 28"/>
          <p:cNvSpPr/>
          <p:nvPr/>
        </p:nvSpPr>
        <p:spPr bwMode="auto">
          <a:xfrm>
            <a:off x="273000" y="2021543"/>
            <a:ext cx="6940143" cy="1036399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de-DE" sz="2200" dirty="0" smtClean="0"/>
              <a:t>Das Thema Cloud Computing</a:t>
            </a:r>
          </a:p>
          <a:p>
            <a:pPr algn="ctr"/>
            <a:r>
              <a:rPr lang="de-DE" sz="2200" dirty="0" smtClean="0"/>
              <a:t>erfordert </a:t>
            </a:r>
            <a:r>
              <a:rPr lang="de-DE" sz="2200" b="1" dirty="0" smtClean="0"/>
              <a:t>interdisziplinäre Zusammenarbeit.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272999" y="3211696"/>
            <a:ext cx="6940143" cy="1157246"/>
          </a:xfrm>
          <a:prstGeom prst="rect">
            <a:avLst/>
          </a:prstGeom>
          <a:solidFill>
            <a:srgbClr val="FFC500">
              <a:lumMod val="40000"/>
              <a:lumOff val="60000"/>
            </a:srgbClr>
          </a:solidFill>
          <a:ln w="12700">
            <a:solidFill>
              <a:srgbClr val="FFC5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de-DE" sz="2200" b="1" dirty="0" smtClean="0"/>
              <a:t>Unvollständige und ungenaue Informationen</a:t>
            </a:r>
          </a:p>
          <a:p>
            <a:pPr algn="ctr"/>
            <a:r>
              <a:rPr lang="de-DE" sz="2200" dirty="0" smtClean="0"/>
              <a:t>stellen eine Herausforderung dar, </a:t>
            </a:r>
          </a:p>
          <a:p>
            <a:pPr algn="ctr"/>
            <a:r>
              <a:rPr lang="de-DE" sz="2200" dirty="0" smtClean="0"/>
              <a:t>die </a:t>
            </a:r>
            <a:r>
              <a:rPr lang="de-DE" sz="2200" dirty="0"/>
              <a:t>es immer </a:t>
            </a:r>
            <a:r>
              <a:rPr lang="de-DE" sz="2200" dirty="0" smtClean="0"/>
              <a:t>stärker </a:t>
            </a:r>
            <a:r>
              <a:rPr lang="de-DE" sz="2200" dirty="0"/>
              <a:t>zu </a:t>
            </a:r>
            <a:r>
              <a:rPr lang="de-DE" sz="2200" dirty="0" smtClean="0"/>
              <a:t>berücksichtigen gilt.</a:t>
            </a:r>
            <a:endParaRPr lang="en-US" sz="2200" dirty="0" smtClean="0"/>
          </a:p>
        </p:txBody>
      </p:sp>
      <p:pic>
        <p:nvPicPr>
          <p:cNvPr id="20" name="Grafik 19" descr="Unbranded mobile phone - smartphone by roboxm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26" y="4373875"/>
            <a:ext cx="700825" cy="991150"/>
          </a:xfrm>
          <a:prstGeom prst="rect">
            <a:avLst/>
          </a:prstGeom>
        </p:spPr>
      </p:pic>
      <p:pic>
        <p:nvPicPr>
          <p:cNvPr id="21" name="Picture 69" descr="C:\Users\admin\AppData\Local\Microsoft\Windows\Temporary Internet Files\Content.IE5\A0LIL5UK\MC90043262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0412" y="443841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SFB901_Master_2011_2">
  <a:themeElements>
    <a:clrScheme name="Benutzerdefiniert 8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95770"/>
      </a:accent1>
      <a:accent2>
        <a:srgbClr val="5B8198"/>
      </a:accent2>
      <a:accent3>
        <a:srgbClr val="7E9BAE"/>
      </a:accent3>
      <a:accent4>
        <a:srgbClr val="96ABBB"/>
      </a:accent4>
      <a:accent5>
        <a:srgbClr val="ACBCC9"/>
      </a:accent5>
      <a:accent6>
        <a:srgbClr val="C4CFD9"/>
      </a:accent6>
      <a:hlink>
        <a:srgbClr val="D0D9E1"/>
      </a:hlink>
      <a:folHlink>
        <a:srgbClr val="D7DDE4"/>
      </a:folHlink>
    </a:clrScheme>
    <a:fontScheme name="PPT_Vorlage_Gausemei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CE81"/>
        </a:solidFill>
        <a:ln w="12700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>
          <a:defRPr sz="1600" dirty="0" err="1" smtClean="0"/>
        </a:defPPr>
      </a:lst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accent1"/>
          </a:buClr>
          <a:buSzPct val="120000"/>
          <a:buFont typeface="Arial" pitchFamily="34" charset="0"/>
          <a:buChar char="■"/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SFB901_Master_2011_2</Template>
  <TotalTime>0</TotalTime>
  <Words>1065</Words>
  <Application>Microsoft Office PowerPoint</Application>
  <PresentationFormat>A4-Papier (210 x 297 mm)</PresentationFormat>
  <Paragraphs>274</Paragraphs>
  <Slides>24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Wingdings</vt:lpstr>
      <vt:lpstr>SFB901_Master_2011_2</vt:lpstr>
      <vt:lpstr>Visio</vt:lpstr>
      <vt:lpstr>On-The-Fly Computing:</vt:lpstr>
      <vt:lpstr>Agenda</vt:lpstr>
      <vt:lpstr>Beispielszenario</vt:lpstr>
      <vt:lpstr>Beispielszenario</vt:lpstr>
      <vt:lpstr>Beispielszenario</vt:lpstr>
      <vt:lpstr>Beispielszenario</vt:lpstr>
      <vt:lpstr>Beispielszenario</vt:lpstr>
      <vt:lpstr>On-The-Fly Computing</vt:lpstr>
      <vt:lpstr>On-The-Fly Computing – Key Messages</vt:lpstr>
      <vt:lpstr>SFB 901</vt:lpstr>
      <vt:lpstr>Agenda</vt:lpstr>
      <vt:lpstr>On-The-Fly Märkte und Matching</vt:lpstr>
      <vt:lpstr>Problematik beim Matching</vt:lpstr>
      <vt:lpstr>Fuzzy Matching</vt:lpstr>
      <vt:lpstr>Agenda</vt:lpstr>
      <vt:lpstr>Analyse von Servicekompositionen</vt:lpstr>
      <vt:lpstr>Servicekomposition in unsicherem Kontext </vt:lpstr>
      <vt:lpstr>SimuLizar: Quantifizierung von Skalierbarkeit &amp; Elastizität</vt:lpstr>
      <vt:lpstr>Agenda</vt:lpstr>
      <vt:lpstr>Traffic in Rechenzentren – Eigenschaften</vt:lpstr>
      <vt:lpstr>Aufwand bündeln</vt:lpstr>
      <vt:lpstr>HybridTE</vt:lpstr>
      <vt:lpstr>Zusammenfassung</vt:lpstr>
      <vt:lpstr>Literatur</vt:lpstr>
    </vt:vector>
  </TitlesOfParts>
  <Company>Uni-Paderborn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FakultaetV</dc:creator>
  <cp:lastModifiedBy>Marie Christin Platenius</cp:lastModifiedBy>
  <cp:revision>616</cp:revision>
  <cp:lastPrinted>2015-02-06T09:42:59Z</cp:lastPrinted>
  <dcterms:created xsi:type="dcterms:W3CDTF">2011-12-13T13:39:33Z</dcterms:created>
  <dcterms:modified xsi:type="dcterms:W3CDTF">2016-04-18T06:33:49Z</dcterms:modified>
</cp:coreProperties>
</file>